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72"/>
  </p:notesMasterIdLst>
  <p:sldIdLst>
    <p:sldId id="256" r:id="rId2"/>
    <p:sldId id="257" r:id="rId3"/>
    <p:sldId id="258" r:id="rId4"/>
    <p:sldId id="271" r:id="rId5"/>
    <p:sldId id="272" r:id="rId6"/>
    <p:sldId id="273" r:id="rId7"/>
    <p:sldId id="259" r:id="rId8"/>
    <p:sldId id="260" r:id="rId9"/>
    <p:sldId id="261" r:id="rId10"/>
    <p:sldId id="262" r:id="rId11"/>
    <p:sldId id="263" r:id="rId12"/>
    <p:sldId id="268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323" r:id="rId41"/>
    <p:sldId id="331" r:id="rId42"/>
    <p:sldId id="324" r:id="rId43"/>
    <p:sldId id="329" r:id="rId44"/>
    <p:sldId id="325" r:id="rId45"/>
    <p:sldId id="330" r:id="rId46"/>
    <p:sldId id="327" r:id="rId47"/>
    <p:sldId id="328" r:id="rId48"/>
    <p:sldId id="32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01" r:id="rId57"/>
    <p:sldId id="302" r:id="rId58"/>
    <p:sldId id="303" r:id="rId59"/>
    <p:sldId id="304" r:id="rId60"/>
    <p:sldId id="305" r:id="rId61"/>
    <p:sldId id="306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73" autoAdjust="0"/>
    <p:restoredTop sz="94690" autoAdjust="0"/>
  </p:normalViewPr>
  <p:slideViewPr>
    <p:cSldViewPr>
      <p:cViewPr>
        <p:scale>
          <a:sx n="109" d="100"/>
          <a:sy n="109" d="100"/>
        </p:scale>
        <p:origin x="44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19EF90-A240-45F9-8B49-BDF272A30CEE}" type="datetimeFigureOut">
              <a:rPr lang="ko-KR" altLang="en-US" smtClean="0"/>
              <a:pPr/>
              <a:t>2021-08-13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55B3A7-4AD0-44B9-8CEA-5DC73B32D63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495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DC21B-0178-4ECB-AF8A-8E8FAC03A82F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879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DC21B-0178-4ECB-AF8A-8E8FAC03A82F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259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5B3A7-4AD0-44B9-8CEA-5DC73B32D63D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160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5B3A7-4AD0-44B9-8CEA-5DC73B32D63D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332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ADBBE-6DD1-4379-9012-CC0F009EF321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914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296E0-1E6C-48C6-AE64-581DCE2E7459}" type="datetimeFigureOut">
              <a:rPr lang="ko-KR" altLang="en-US" smtClean="0"/>
              <a:pPr/>
              <a:t>2021-08-13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4FA1-4376-4316-A1B2-8A17F3B7C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296E0-1E6C-48C6-AE64-581DCE2E7459}" type="datetimeFigureOut">
              <a:rPr lang="ko-KR" altLang="en-US" smtClean="0"/>
              <a:pPr/>
              <a:t>2021-08-13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4FA1-4376-4316-A1B2-8A17F3B7C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296E0-1E6C-48C6-AE64-581DCE2E7459}" type="datetimeFigureOut">
              <a:rPr lang="ko-KR" altLang="en-US" smtClean="0"/>
              <a:pPr/>
              <a:t>2021-08-13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4FA1-4376-4316-A1B2-8A17F3B7C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296E0-1E6C-48C6-AE64-581DCE2E7459}" type="datetimeFigureOut">
              <a:rPr lang="ko-KR" altLang="en-US" smtClean="0"/>
              <a:pPr/>
              <a:t>2021-08-13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4FA1-4376-4316-A1B2-8A17F3B7C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296E0-1E6C-48C6-AE64-581DCE2E7459}" type="datetimeFigureOut">
              <a:rPr lang="ko-KR" altLang="en-US" smtClean="0"/>
              <a:pPr/>
              <a:t>2021-08-13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4FA1-4376-4316-A1B2-8A17F3B7C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296E0-1E6C-48C6-AE64-581DCE2E7459}" type="datetimeFigureOut">
              <a:rPr lang="ko-KR" altLang="en-US" smtClean="0"/>
              <a:pPr/>
              <a:t>2021-08-13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4FA1-4376-4316-A1B2-8A17F3B7C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296E0-1E6C-48C6-AE64-581DCE2E7459}" type="datetimeFigureOut">
              <a:rPr lang="ko-KR" altLang="en-US" smtClean="0"/>
              <a:pPr/>
              <a:t>2021-08-13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4FA1-4376-4316-A1B2-8A17F3B7C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296E0-1E6C-48C6-AE64-581DCE2E7459}" type="datetimeFigureOut">
              <a:rPr lang="ko-KR" altLang="en-US" smtClean="0"/>
              <a:pPr/>
              <a:t>2021-08-13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4FA1-4376-4316-A1B2-8A17F3B7C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296E0-1E6C-48C6-AE64-581DCE2E7459}" type="datetimeFigureOut">
              <a:rPr lang="ko-KR" altLang="en-US" smtClean="0"/>
              <a:pPr/>
              <a:t>2021-08-13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4FA1-4376-4316-A1B2-8A17F3B7C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296E0-1E6C-48C6-AE64-581DCE2E7459}" type="datetimeFigureOut">
              <a:rPr lang="ko-KR" altLang="en-US" smtClean="0"/>
              <a:pPr/>
              <a:t>2021-08-13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4FA1-4376-4316-A1B2-8A17F3B7CC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한쪽 모서리는 잘리고 다른 쪽 모서리는 둥근 사각형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각 삼각형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296E0-1E6C-48C6-AE64-581DCE2E7459}" type="datetimeFigureOut">
              <a:rPr lang="ko-KR" altLang="en-US" smtClean="0"/>
              <a:pPr/>
              <a:t>2021-08-13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7F7F4FA1-4376-4316-A1B2-8A17F3B7CCD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10" name="자유형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자유형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86296E0-1E6C-48C6-AE64-581DCE2E7459}" type="datetimeFigureOut">
              <a:rPr lang="ko-KR" altLang="en-US" smtClean="0"/>
              <a:pPr/>
              <a:t>2021-08-13</a:t>
            </a:fld>
            <a:endParaRPr lang="ko-KR" altLang="en-US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7F7F4FA1-4376-4316-A1B2-8A17F3B7CCD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rtl="0" eaLnBrk="1" latinLnBrk="1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1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1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1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1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1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1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1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1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inance.naver.com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opendart.fss.or.kr/intro/main.do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10000recipe.com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0000recipe.com/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 프로젝트 발표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(jsp</a:t>
            </a:r>
            <a:r>
              <a:rPr lang="ko-KR" altLang="en-US" dirty="0" smtClean="0"/>
              <a:t>프로젝트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282" y="571480"/>
            <a:ext cx="8786874" cy="6038872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회원의 경우 비밀번호는</a:t>
            </a:r>
            <a:endParaRPr lang="en-US" altLang="ko-KR" dirty="0" smtClean="0"/>
          </a:p>
          <a:p>
            <a:r>
              <a:rPr lang="en-US" altLang="ko-KR" dirty="0" smtClean="0"/>
              <a:t>sha512</a:t>
            </a:r>
            <a:r>
              <a:rPr lang="ko-KR" altLang="en-US" dirty="0" smtClean="0"/>
              <a:t>로 암호화하여 해쉬값을 저장하며</a:t>
            </a:r>
            <a:endParaRPr lang="en-US" altLang="ko-KR" dirty="0" smtClean="0"/>
          </a:p>
          <a:p>
            <a:r>
              <a:rPr lang="ko-KR" altLang="en-US" dirty="0" smtClean="0"/>
              <a:t>주소검색은</a:t>
            </a:r>
            <a:endParaRPr lang="en-US" altLang="ko-KR" dirty="0" smtClean="0"/>
          </a:p>
          <a:p>
            <a:r>
              <a:rPr lang="en-US" altLang="ko-KR" dirty="0" smtClean="0"/>
              <a:t>juso.go.kr (</a:t>
            </a:r>
            <a:r>
              <a:rPr lang="ko-KR" altLang="en-US" dirty="0" smtClean="0"/>
              <a:t>행정안전부 도로명주소팝업 </a:t>
            </a:r>
            <a:r>
              <a:rPr lang="en-US" altLang="ko-KR" dirty="0" smtClean="0"/>
              <a:t>API) </a:t>
            </a:r>
            <a:r>
              <a:rPr lang="ko-KR" altLang="en-US" dirty="0" smtClean="0"/>
              <a:t>연동</a:t>
            </a:r>
            <a:endParaRPr lang="en-US" altLang="ko-KR" dirty="0" smtClean="0"/>
          </a:p>
          <a:p>
            <a:r>
              <a:rPr lang="ko-KR" altLang="en-US" dirty="0" smtClean="0"/>
              <a:t>회원수정의 경우 </a:t>
            </a:r>
            <a:r>
              <a:rPr lang="en-US" altLang="ko-KR" dirty="0" smtClean="0"/>
              <a:t>axios.js </a:t>
            </a:r>
            <a:r>
              <a:rPr lang="ko-KR" altLang="en-US" dirty="0" smtClean="0"/>
              <a:t>라이브러리를 활용해</a:t>
            </a:r>
            <a:endParaRPr lang="en-US" altLang="ko-KR" dirty="0" smtClean="0"/>
          </a:p>
          <a:p>
            <a:r>
              <a:rPr lang="en-US" altLang="ko-KR" dirty="0" smtClean="0"/>
              <a:t>Ajax</a:t>
            </a:r>
            <a:r>
              <a:rPr lang="ko-KR" altLang="en-US" dirty="0" smtClean="0"/>
              <a:t>로 구현</a:t>
            </a:r>
            <a:endParaRPr lang="en-US" altLang="ko-KR" dirty="0" smtClean="0"/>
          </a:p>
          <a:p>
            <a:r>
              <a:rPr lang="en-US" altLang="ko-KR" dirty="0" smtClean="0"/>
              <a:t>Axios</a:t>
            </a:r>
            <a:r>
              <a:rPr lang="ko-KR" altLang="en-US" dirty="0" smtClean="0"/>
              <a:t> 라이브러리는</a:t>
            </a:r>
            <a:endParaRPr lang="en-US" altLang="ko-KR" dirty="0" smtClean="0"/>
          </a:p>
          <a:p>
            <a:r>
              <a:rPr lang="en-US" altLang="ko-KR" dirty="0" smtClean="0"/>
              <a:t>promise(es6 = ECMA2015)</a:t>
            </a:r>
            <a:r>
              <a:rPr lang="ko-KR" altLang="en-US" dirty="0" smtClean="0"/>
              <a:t>기반 </a:t>
            </a:r>
            <a:r>
              <a:rPr lang="en-US" altLang="ko-KR" dirty="0" smtClean="0"/>
              <a:t>ajax </a:t>
            </a:r>
            <a:r>
              <a:rPr lang="ko-KR" altLang="en-US" dirty="0" smtClean="0"/>
              <a:t>라이브러리</a:t>
            </a:r>
            <a:endParaRPr lang="en-US" altLang="ko-KR" dirty="0" smtClean="0"/>
          </a:p>
          <a:p>
            <a:r>
              <a:rPr lang="en-US" altLang="ko-KR" dirty="0" smtClean="0"/>
              <a:t>Csrf </a:t>
            </a:r>
            <a:r>
              <a:rPr lang="ko-KR" altLang="en-US" dirty="0" smtClean="0"/>
              <a:t>토큰도 지원</a:t>
            </a:r>
            <a:endParaRPr lang="en-US" altLang="ko-KR" dirty="0" smtClean="0"/>
          </a:p>
          <a:p>
            <a:r>
              <a:rPr lang="en-US" b="1" dirty="0" smtClean="0"/>
              <a:t>C</a:t>
            </a:r>
            <a:r>
              <a:rPr lang="en-US" dirty="0" smtClean="0"/>
              <a:t>ross-</a:t>
            </a:r>
            <a:r>
              <a:rPr lang="en-US" b="1" dirty="0" smtClean="0"/>
              <a:t>s</a:t>
            </a:r>
            <a:r>
              <a:rPr lang="en-US" dirty="0" smtClean="0"/>
              <a:t>ite</a:t>
            </a:r>
            <a:r>
              <a:rPr lang="en-US" b="1" dirty="0" smtClean="0"/>
              <a:t> R</a:t>
            </a:r>
            <a:r>
              <a:rPr lang="en-US" dirty="0" smtClean="0"/>
              <a:t>equest </a:t>
            </a:r>
            <a:r>
              <a:rPr lang="en-US" b="1" dirty="0" smtClean="0"/>
              <a:t>F</a:t>
            </a:r>
            <a:r>
              <a:rPr lang="en-US" dirty="0" smtClean="0"/>
              <a:t>orgery </a:t>
            </a:r>
            <a:r>
              <a:rPr lang="ko-KR" altLang="en-US" dirty="0" smtClean="0"/>
              <a:t>사이트 간 요청 위조</a:t>
            </a:r>
            <a:endParaRPr lang="en-US" altLang="ko-KR" dirty="0" smtClean="0"/>
          </a:p>
          <a:p>
            <a:r>
              <a:rPr lang="ko-KR" altLang="en-US" dirty="0" smtClean="0"/>
              <a:t>등을 지원하는 좋은 </a:t>
            </a:r>
            <a:r>
              <a:rPr lang="en-US" altLang="ko-KR" dirty="0" smtClean="0"/>
              <a:t>ajax </a:t>
            </a:r>
            <a:r>
              <a:rPr lang="ko-KR" altLang="en-US" dirty="0" smtClean="0"/>
              <a:t>라이브러리 입니다</a:t>
            </a:r>
            <a:endParaRPr lang="en-US" altLang="ko-KR" dirty="0" smtClean="0"/>
          </a:p>
          <a:p>
            <a:r>
              <a:rPr lang="ko-KR" altLang="en-US" dirty="0" smtClean="0"/>
              <a:t>탈퇴의 경우 </a:t>
            </a:r>
            <a:r>
              <a:rPr lang="en-US" altLang="ko-KR" dirty="0" smtClean="0"/>
              <a:t>row</a:t>
            </a:r>
            <a:r>
              <a:rPr lang="ko-KR" altLang="en-US" dirty="0" smtClean="0"/>
              <a:t>삭제가아닌 탈퇴여부 컬럼 변경으로 처리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팀원별 서비스 구현 범위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이승준 </a:t>
            </a:r>
            <a:r>
              <a:rPr lang="en-US" altLang="ko-KR" dirty="0" smtClean="0"/>
              <a:t>- index</a:t>
            </a:r>
            <a:r>
              <a:rPr lang="ko-KR" altLang="en-US" dirty="0" smtClean="0"/>
              <a:t>페이지 기타 등등</a:t>
            </a:r>
            <a:endParaRPr lang="en-US" altLang="ko-KR" dirty="0" smtClean="0"/>
          </a:p>
          <a:p>
            <a:r>
              <a:rPr lang="ko-KR" altLang="en-US" dirty="0" smtClean="0"/>
              <a:t>강민규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금융</a:t>
            </a:r>
            <a:r>
              <a:rPr lang="en-US" altLang="ko-KR" dirty="0" smtClean="0"/>
              <a:t>(</a:t>
            </a:r>
            <a:r>
              <a:rPr lang="ko-KR" altLang="en-US" dirty="0" smtClean="0"/>
              <a:t>투자정보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진우람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번역기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애완동물카페</a:t>
            </a:r>
            <a:endParaRPr lang="en-US" altLang="ko-KR" dirty="0" smtClean="0"/>
          </a:p>
          <a:p>
            <a:r>
              <a:rPr lang="ko-KR" altLang="en-US" dirty="0" smtClean="0"/>
              <a:t>정지원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레시피</a:t>
            </a:r>
            <a:endParaRPr lang="en-US" altLang="ko-KR" dirty="0" smtClean="0"/>
          </a:p>
          <a:p>
            <a:r>
              <a:rPr lang="ko-KR" altLang="en-US" dirty="0" smtClean="0"/>
              <a:t>박용순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뚝딱조립</a:t>
            </a:r>
            <a:r>
              <a:rPr lang="en-US" altLang="ko-KR" dirty="0" smtClean="0"/>
              <a:t>PC</a:t>
            </a:r>
          </a:p>
          <a:p>
            <a:r>
              <a:rPr lang="ko-KR" altLang="en-US" dirty="0" smtClean="0"/>
              <a:t>김희수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음식점 사이트</a:t>
            </a:r>
            <a:r>
              <a:rPr lang="en-US" altLang="ko-KR" dirty="0" smtClean="0"/>
              <a:t>(</a:t>
            </a:r>
            <a:r>
              <a:rPr lang="ko-KR" altLang="en-US" dirty="0" smtClean="0"/>
              <a:t>갈비대첩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헨리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영화정보</a:t>
            </a:r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이승준 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서비스 구현 범위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프로젝트 전반의 기반 시설 구현 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폴더구조</a:t>
            </a:r>
            <a:r>
              <a:rPr lang="en-US" altLang="ko-KR" dirty="0" smtClean="0"/>
              <a:t>,  db</a:t>
            </a:r>
            <a:r>
              <a:rPr lang="ko-KR" altLang="en-US" dirty="0" smtClean="0"/>
              <a:t>관련모듈</a:t>
            </a:r>
            <a:r>
              <a:rPr lang="en-US" altLang="ko-KR" dirty="0" smtClean="0"/>
              <a:t>,  js</a:t>
            </a:r>
            <a:r>
              <a:rPr lang="ko-KR" altLang="en-US" dirty="0" smtClean="0"/>
              <a:t> </a:t>
            </a:r>
            <a:r>
              <a:rPr lang="en-US" altLang="ko-KR" dirty="0" smtClean="0"/>
              <a:t>lib, </a:t>
            </a:r>
            <a:r>
              <a:rPr lang="ko-KR" altLang="en-US" dirty="0" smtClean="0"/>
              <a:t>기본레이아웃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- index</a:t>
            </a:r>
            <a:r>
              <a:rPr lang="ko-KR" altLang="en-US" dirty="0" smtClean="0"/>
              <a:t>페이지</a:t>
            </a:r>
            <a:r>
              <a:rPr lang="en-US" altLang="ko-KR" dirty="0" smtClean="0"/>
              <a:t>,  </a:t>
            </a:r>
            <a:r>
              <a:rPr lang="ko-KR" altLang="en-US" dirty="0" smtClean="0"/>
              <a:t>회원관련 페이지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카카오맵</a:t>
            </a:r>
            <a:endParaRPr lang="en-US" altLang="ko-KR" dirty="0" smtClean="0"/>
          </a:p>
          <a:p>
            <a:r>
              <a:rPr lang="en-US" altLang="ko-KR" dirty="0" smtClean="0"/>
              <a:t>- javascript </a:t>
            </a:r>
            <a:r>
              <a:rPr lang="ko-KR" altLang="en-US" dirty="0" smtClean="0"/>
              <a:t>달력</a:t>
            </a:r>
            <a:r>
              <a:rPr lang="en-US" altLang="ko-KR" dirty="0" smtClean="0"/>
              <a:t>, Db.java/Idao.java(dao interface)</a:t>
            </a:r>
          </a:p>
          <a:p>
            <a:r>
              <a:rPr lang="en-US" altLang="ko-KR" dirty="0" smtClean="0"/>
              <a:t>- Idao </a:t>
            </a:r>
            <a:r>
              <a:rPr lang="ko-KR" altLang="en-US" dirty="0" smtClean="0"/>
              <a:t>인터페이스를 통하여 팀원들의 </a:t>
            </a:r>
            <a:r>
              <a:rPr lang="en-US" altLang="ko-KR" dirty="0" smtClean="0"/>
              <a:t>dao/dto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구현부를 통일화</a:t>
            </a:r>
            <a:r>
              <a:rPr lang="en-US" altLang="ko-KR" dirty="0" smtClean="0"/>
              <a:t>, git </a:t>
            </a:r>
            <a:r>
              <a:rPr lang="ko-KR" altLang="en-US" dirty="0" smtClean="0"/>
              <a:t>으로 프로젝트 소스관리</a:t>
            </a:r>
            <a:endParaRPr lang="en-US" altLang="ko-KR" dirty="0" smtClean="0"/>
          </a:p>
          <a:p>
            <a:r>
              <a:rPr lang="en-US" altLang="ko-KR" dirty="0" smtClean="0"/>
              <a:t>- Key.java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들 키관리</a:t>
            </a:r>
            <a:endParaRPr lang="en-US" altLang="ko-KR" dirty="0" smtClean="0"/>
          </a:p>
          <a:p>
            <a:r>
              <a:rPr lang="en-US" altLang="ko-KR" dirty="0" smtClean="0"/>
              <a:t>- Key.java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.gitignore</a:t>
            </a:r>
            <a:r>
              <a:rPr lang="ko-KR" altLang="en-US" dirty="0" smtClean="0"/>
              <a:t>에 등록되어</a:t>
            </a:r>
            <a:r>
              <a:rPr lang="en-US" altLang="ko-KR" dirty="0" smtClean="0"/>
              <a:t> </a:t>
            </a:r>
            <a:r>
              <a:rPr lang="ko-KR" altLang="en-US" dirty="0" smtClean="0"/>
              <a:t>보안유지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관리자 페이지 구현</a:t>
            </a:r>
            <a:r>
              <a:rPr lang="en-US" altLang="ko-KR" dirty="0" smtClean="0"/>
              <a:t>, Pagination.java, Pagination.js</a:t>
            </a:r>
            <a:endParaRPr lang="ko-KR" altLang="en-US" dirty="0" smtClean="0"/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강민규 </a:t>
            </a:r>
            <a:r>
              <a:rPr lang="en-US" altLang="ko-KR" dirty="0"/>
              <a:t>(</a:t>
            </a:r>
            <a:r>
              <a:rPr lang="ko-KR" altLang="en-US" dirty="0"/>
              <a:t>서비스 구현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금융</a:t>
            </a:r>
            <a:r>
              <a:rPr lang="en-US" altLang="ko-KR" dirty="0"/>
              <a:t>(</a:t>
            </a:r>
            <a:r>
              <a:rPr lang="ko-KR" altLang="en-US" dirty="0"/>
              <a:t>투자정보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오늘의 증시</a:t>
            </a:r>
            <a:r>
              <a:rPr lang="en-US" altLang="ko-KR" dirty="0"/>
              <a:t>)Google Finance</a:t>
            </a:r>
            <a:r>
              <a:rPr lang="ko-KR" altLang="en-US" dirty="0"/>
              <a:t>를 이용한 주식의 실시간 데이터 수신 및 과거 데이터를 활용한 차트 구현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배당수익률</a:t>
            </a:r>
            <a:r>
              <a:rPr lang="en-US" altLang="ko-KR" dirty="0"/>
              <a:t>)</a:t>
            </a:r>
            <a:r>
              <a:rPr lang="ko-KR" altLang="en-US" dirty="0"/>
              <a:t>파이썬 </a:t>
            </a:r>
            <a:r>
              <a:rPr lang="en-US" altLang="ko-KR" dirty="0"/>
              <a:t>Crawling </a:t>
            </a:r>
            <a:r>
              <a:rPr lang="ko-KR" altLang="en-US" dirty="0"/>
              <a:t>을 활용하여 데이터 수집 및 사용자 편의 게시판 구현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재무제표 조회</a:t>
            </a:r>
            <a:r>
              <a:rPr lang="en-US" altLang="ko-KR" dirty="0"/>
              <a:t>) API</a:t>
            </a:r>
            <a:r>
              <a:rPr lang="ko-KR" altLang="en-US" dirty="0"/>
              <a:t>를 활용하여 </a:t>
            </a:r>
            <a:r>
              <a:rPr lang="en-US" altLang="ko-KR" dirty="0"/>
              <a:t>DB/</a:t>
            </a:r>
            <a:r>
              <a:rPr lang="ko-KR" altLang="en-US" dirty="0"/>
              <a:t>전환</a:t>
            </a:r>
            <a:r>
              <a:rPr lang="en-US" altLang="ko-KR" dirty="0"/>
              <a:t>  </a:t>
            </a:r>
            <a:r>
              <a:rPr lang="ko-KR" altLang="en-US" dirty="0"/>
              <a:t>및 게시판 구현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AJAX</a:t>
            </a:r>
            <a:r>
              <a:rPr lang="ko-KR" altLang="en-US" dirty="0"/>
              <a:t>를 통해 </a:t>
            </a:r>
            <a:r>
              <a:rPr lang="en-US" altLang="ko-KR" dirty="0"/>
              <a:t>API</a:t>
            </a:r>
            <a:r>
              <a:rPr lang="ko-KR" altLang="en-US" dirty="0"/>
              <a:t>에서 제공하는 정보 기능 구현 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주식게시판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CRUD</a:t>
            </a:r>
            <a:r>
              <a:rPr lang="ko-KR" altLang="en-US" dirty="0"/>
              <a:t> 및 검색 </a:t>
            </a:r>
            <a:r>
              <a:rPr lang="en-US" altLang="ko-KR" dirty="0"/>
              <a:t>/ </a:t>
            </a:r>
            <a:r>
              <a:rPr lang="ko-KR" altLang="en-US" dirty="0"/>
              <a:t>이미지 업로드 </a:t>
            </a:r>
            <a:r>
              <a:rPr lang="en-US" altLang="ko-KR" dirty="0"/>
              <a:t>/ </a:t>
            </a:r>
            <a:r>
              <a:rPr lang="ko-KR" altLang="en-US" dirty="0" err="1"/>
              <a:t>페이징</a:t>
            </a:r>
            <a:r>
              <a:rPr lang="ko-KR" altLang="en-US" dirty="0"/>
              <a:t> 처리 </a:t>
            </a:r>
            <a:r>
              <a:rPr lang="en-US" altLang="ko-KR" dirty="0"/>
              <a:t>/ </a:t>
            </a:r>
            <a:r>
              <a:rPr lang="ko-KR" altLang="en-US" dirty="0"/>
              <a:t>정렬 </a:t>
            </a:r>
            <a:r>
              <a:rPr lang="en-US" altLang="ko-KR" dirty="0"/>
              <a:t>/ </a:t>
            </a:r>
            <a:r>
              <a:rPr lang="en-US" altLang="ko-KR" dirty="0" err="1"/>
              <a:t>Javascript</a:t>
            </a:r>
            <a:r>
              <a:rPr lang="ko-KR" altLang="en-US" dirty="0"/>
              <a:t>를 이용한 유효성 검사 </a:t>
            </a:r>
            <a:r>
              <a:rPr lang="en-US" altLang="ko-KR" dirty="0"/>
              <a:t>/ </a:t>
            </a:r>
            <a:r>
              <a:rPr lang="ko-KR" altLang="en-US" dirty="0"/>
              <a:t>카카오톡 링크 기능 구현</a:t>
            </a:r>
            <a:r>
              <a:rPr lang="en-US" altLang="ko-KR" dirty="0"/>
              <a:t>(</a:t>
            </a:r>
            <a:r>
              <a:rPr lang="ko-KR" altLang="en-US" dirty="0" err="1"/>
              <a:t>톰캣포트</a:t>
            </a:r>
            <a:r>
              <a:rPr lang="ko-KR" altLang="en-US" dirty="0"/>
              <a:t> </a:t>
            </a:r>
            <a:r>
              <a:rPr lang="ko-KR" altLang="en-US"/>
              <a:t>동일할 경우만 가능</a:t>
            </a:r>
            <a:r>
              <a:rPr lang="en-US" altLang="ko-KR"/>
              <a:t>) </a:t>
            </a:r>
            <a:r>
              <a:rPr lang="en-US" altLang="ko-KR" dirty="0"/>
              <a:t>/ </a:t>
            </a:r>
            <a:r>
              <a:rPr lang="ko-KR" altLang="en-US" dirty="0"/>
              <a:t>비로그인 사용자의 사용 제한 기능 구현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4733" y="14330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/>
              <a:t>오늘의 증시</a:t>
            </a:r>
            <a:r>
              <a:rPr lang="en-US" altLang="ko-KR" dirty="0"/>
              <a:t>(Google Finance)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73DA692-8DA5-477D-9BA0-7EAE5F1FF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06031"/>
            <a:ext cx="3419872" cy="577125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F11CF6E-1898-4FF1-BB99-F5F6690A93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206" y="1106031"/>
            <a:ext cx="3738127" cy="5737639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6F512881-EE20-4C36-950A-A916DD13975E}"/>
              </a:ext>
            </a:extLst>
          </p:cNvPr>
          <p:cNvSpPr/>
          <p:nvPr/>
        </p:nvSpPr>
        <p:spPr>
          <a:xfrm>
            <a:off x="3950767" y="3429000"/>
            <a:ext cx="5040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421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4733" y="14330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/>
              <a:t>오늘의 증시</a:t>
            </a:r>
            <a:r>
              <a:rPr lang="en-US" altLang="ko-KR" dirty="0"/>
              <a:t>(Google Finance)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5269B8-2129-4A22-8C8E-D6017761D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1" y="1134962"/>
            <a:ext cx="3871009" cy="57087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DDBBC2-A3F8-4376-B699-266C2B5E4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134962"/>
            <a:ext cx="4243942" cy="5597291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BF1DC38-DB68-4A2C-A0C1-1CCCB196FD7F}"/>
              </a:ext>
            </a:extLst>
          </p:cNvPr>
          <p:cNvSpPr/>
          <p:nvPr/>
        </p:nvSpPr>
        <p:spPr>
          <a:xfrm>
            <a:off x="4067944" y="3501008"/>
            <a:ext cx="5040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709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4733" y="14330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/>
              <a:t>오늘의 증시</a:t>
            </a:r>
            <a:r>
              <a:rPr lang="en-US" altLang="ko-KR" dirty="0"/>
              <a:t>(Google Finance)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C3BD048-A8CE-4888-9A48-524AFEEB0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5" y="1340768"/>
            <a:ext cx="4812516" cy="51911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25F7E58-AEA8-41E9-AE0F-DCD1B08A7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511" y="1700808"/>
            <a:ext cx="1485900" cy="495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979568-F07E-4809-9540-B810491699F2}"/>
              </a:ext>
            </a:extLst>
          </p:cNvPr>
          <p:cNvSpPr txBox="1"/>
          <p:nvPr/>
        </p:nvSpPr>
        <p:spPr>
          <a:xfrm>
            <a:off x="4920021" y="2276872"/>
            <a:ext cx="3600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증시 데이터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Google Finance</a:t>
            </a:r>
            <a:r>
              <a:rPr lang="ko-KR" altLang="en-US" dirty="0"/>
              <a:t>에 내장된 함수를 통해 데이터를 수집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수집된 과거 데이터와 현재의 실시간 데이터를 활용하여 그래프 및 도식화를 통해 정보 전달의 시각화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실시간 데이터 수집을 지향하고 있지만 최대 </a:t>
            </a:r>
            <a:r>
              <a:rPr lang="en-US" altLang="ko-KR" dirty="0"/>
              <a:t>20</a:t>
            </a:r>
            <a:r>
              <a:rPr lang="ko-KR" altLang="en-US" dirty="0"/>
              <a:t>분 가량의 오차는 존재</a:t>
            </a:r>
            <a:r>
              <a:rPr lang="en-US" altLang="ko-KR" dirty="0"/>
              <a:t>. 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2891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64983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배당 수익률</a:t>
            </a:r>
            <a:r>
              <a:rPr lang="en-US" altLang="ko-KR" dirty="0"/>
              <a:t>(Crawling)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C65A00E-FCEF-4163-96A5-5A6A0F583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640" y="1989988"/>
            <a:ext cx="8229600" cy="4389120"/>
          </a:xfrm>
        </p:spPr>
        <p:txBody>
          <a:bodyPr/>
          <a:lstStyle/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076804-6A21-4093-82AC-2DF6AC5C7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562" y="1124744"/>
            <a:ext cx="4315324" cy="54006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4A4F5E-4FB9-4493-A84A-0BEBB812F124}"/>
              </a:ext>
            </a:extLst>
          </p:cNvPr>
          <p:cNvSpPr txBox="1"/>
          <p:nvPr/>
        </p:nvSpPr>
        <p:spPr>
          <a:xfrm rot="20799638">
            <a:off x="5437779" y="3046600"/>
            <a:ext cx="3405705" cy="3231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FF0000"/>
                </a:solidFill>
              </a:rPr>
              <a:t>사용자 편의에 의한 정렬 및 검색 기능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C1CCA7-B43B-4D9A-82B2-2EC6ECCE4CBC}"/>
              </a:ext>
            </a:extLst>
          </p:cNvPr>
          <p:cNvSpPr txBox="1"/>
          <p:nvPr/>
        </p:nvSpPr>
        <p:spPr>
          <a:xfrm>
            <a:off x="76336" y="4932076"/>
            <a:ext cx="44381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배당 수익률</a:t>
            </a:r>
            <a:r>
              <a:rPr lang="en-US" altLang="ko-KR" dirty="0"/>
              <a:t>(Crawling)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네이버 금융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https://finance.naver.com/</a:t>
            </a:r>
            <a:r>
              <a:rPr lang="en-US" altLang="ko-KR" dirty="0"/>
              <a:t>)</a:t>
            </a:r>
            <a:r>
              <a:rPr lang="ko-KR" altLang="en-US" dirty="0"/>
              <a:t>의 데이터를 </a:t>
            </a:r>
            <a:r>
              <a:rPr lang="en-US" altLang="ko-KR" dirty="0"/>
              <a:t>Python</a:t>
            </a:r>
            <a:r>
              <a:rPr lang="ko-KR" altLang="en-US" dirty="0"/>
              <a:t>을 활용하여 </a:t>
            </a:r>
            <a:r>
              <a:rPr lang="en-US" altLang="ko-KR" dirty="0"/>
              <a:t>DB</a:t>
            </a:r>
            <a:r>
              <a:rPr lang="ko-KR" altLang="en-US" dirty="0"/>
              <a:t>화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DB</a:t>
            </a:r>
            <a:r>
              <a:rPr lang="ko-KR" altLang="en-US" dirty="0"/>
              <a:t>를 활용하여 사용자 편의에 맞게 커스터마이징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C96D87-F43D-47E7-8DA2-BC3B16A20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90" y="1124744"/>
            <a:ext cx="3817895" cy="3528392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78E80C5-38FA-4028-A52E-AE17D84054A6}"/>
              </a:ext>
            </a:extLst>
          </p:cNvPr>
          <p:cNvSpPr/>
          <p:nvPr/>
        </p:nvSpPr>
        <p:spPr>
          <a:xfrm>
            <a:off x="3995936" y="3212976"/>
            <a:ext cx="51850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608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509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재무제표 조회</a:t>
            </a:r>
            <a:r>
              <a:rPr lang="en-US" altLang="ko-KR" dirty="0"/>
              <a:t>(API)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C65A00E-FCEF-4163-96A5-5A6A0F583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640" y="1989988"/>
            <a:ext cx="8229600" cy="4389120"/>
          </a:xfrm>
        </p:spPr>
        <p:txBody>
          <a:bodyPr/>
          <a:lstStyle/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671EBA-34DC-43B1-B3CC-92B9B9E40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965787"/>
            <a:ext cx="3518608" cy="5631565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74CC20C-8DC0-4C51-9B39-D68A4AD3ED59}"/>
              </a:ext>
            </a:extLst>
          </p:cNvPr>
          <p:cNvSpPr/>
          <p:nvPr/>
        </p:nvSpPr>
        <p:spPr>
          <a:xfrm>
            <a:off x="4635536" y="3484245"/>
            <a:ext cx="5760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81E3B92-C9A4-4B3E-88ED-41D90E0DC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2" y="1122401"/>
            <a:ext cx="4421963" cy="547495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713930-5C1A-4FD6-98D7-1B547FD94C6A}"/>
              </a:ext>
            </a:extLst>
          </p:cNvPr>
          <p:cNvSpPr/>
          <p:nvPr/>
        </p:nvSpPr>
        <p:spPr>
          <a:xfrm>
            <a:off x="5580112" y="908720"/>
            <a:ext cx="2160240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856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509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재무제표 조회</a:t>
            </a:r>
            <a:r>
              <a:rPr lang="en-US" altLang="ko-KR" dirty="0"/>
              <a:t>(API)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C65A00E-FCEF-4163-96A5-5A6A0F583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640" y="1989988"/>
            <a:ext cx="8229600" cy="4389120"/>
          </a:xfrm>
        </p:spPr>
        <p:txBody>
          <a:bodyPr/>
          <a:lstStyle/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C04A19-07CE-4501-A8F6-94E702EDE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685" y="4702624"/>
            <a:ext cx="3528888" cy="215564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74CC20C-8DC0-4C51-9B39-D68A4AD3ED59}"/>
              </a:ext>
            </a:extLst>
          </p:cNvPr>
          <p:cNvSpPr/>
          <p:nvPr/>
        </p:nvSpPr>
        <p:spPr>
          <a:xfrm>
            <a:off x="4659549" y="3556001"/>
            <a:ext cx="5760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B99E7CF-D064-4A47-9F5B-9E0FB3C8D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40" y="1450847"/>
            <a:ext cx="8125708" cy="27097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758C91-D435-4FB2-9F7E-9678CA98171A}"/>
              </a:ext>
            </a:extLst>
          </p:cNvPr>
          <p:cNvSpPr txBox="1"/>
          <p:nvPr/>
        </p:nvSpPr>
        <p:spPr>
          <a:xfrm>
            <a:off x="6889072" y="3186669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 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클릭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4C39DA-A73B-45E9-B0A9-119BD001B723}"/>
              </a:ext>
            </a:extLst>
          </p:cNvPr>
          <p:cNvSpPr txBox="1"/>
          <p:nvPr/>
        </p:nvSpPr>
        <p:spPr>
          <a:xfrm>
            <a:off x="3448066" y="6450322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 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클릭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6C5F6B2B-078B-45C4-915B-836EA6212713}"/>
              </a:ext>
            </a:extLst>
          </p:cNvPr>
          <p:cNvSpPr/>
          <p:nvPr/>
        </p:nvSpPr>
        <p:spPr>
          <a:xfrm>
            <a:off x="4067944" y="4184548"/>
            <a:ext cx="591605" cy="4630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43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팀원구성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이승준 </a:t>
            </a:r>
            <a:r>
              <a:rPr lang="en-US" altLang="ko-KR" dirty="0" smtClean="0"/>
              <a:t>(</a:t>
            </a:r>
            <a:r>
              <a:rPr lang="ko-KR" altLang="en-US" dirty="0" smtClean="0"/>
              <a:t>팀장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강민규</a:t>
            </a:r>
            <a:endParaRPr lang="en-US" altLang="ko-KR" dirty="0" smtClean="0"/>
          </a:p>
          <a:p>
            <a:r>
              <a:rPr lang="ko-KR" altLang="en-US" dirty="0" smtClean="0"/>
              <a:t>진우람</a:t>
            </a:r>
            <a:endParaRPr lang="en-US" altLang="ko-KR" dirty="0" smtClean="0"/>
          </a:p>
          <a:p>
            <a:r>
              <a:rPr lang="ko-KR" altLang="en-US" dirty="0" smtClean="0"/>
              <a:t>정지원</a:t>
            </a:r>
            <a:endParaRPr lang="en-US" altLang="ko-KR" dirty="0" smtClean="0"/>
          </a:p>
          <a:p>
            <a:r>
              <a:rPr lang="ko-KR" altLang="en-US" dirty="0" smtClean="0"/>
              <a:t>박용순</a:t>
            </a:r>
            <a:endParaRPr lang="en-US" altLang="ko-KR" dirty="0" smtClean="0"/>
          </a:p>
          <a:p>
            <a:r>
              <a:rPr lang="ko-KR" altLang="en-US" dirty="0" smtClean="0"/>
              <a:t>김희수</a:t>
            </a:r>
            <a:endParaRPr lang="en-US" altLang="ko-KR" dirty="0" smtClean="0"/>
          </a:p>
          <a:p>
            <a:r>
              <a:rPr lang="ko-KR" altLang="en-US" dirty="0" smtClean="0"/>
              <a:t>헨리</a:t>
            </a:r>
            <a:endParaRPr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509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재무제표 조회</a:t>
            </a:r>
            <a:r>
              <a:rPr lang="en-US" altLang="ko-KR" dirty="0"/>
              <a:t>(API)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C65A00E-FCEF-4163-96A5-5A6A0F583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640" y="1989988"/>
            <a:ext cx="8229600" cy="4389120"/>
          </a:xfrm>
        </p:spPr>
        <p:txBody>
          <a:bodyPr/>
          <a:lstStyle/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7DA82A-83C9-4DAC-B182-7D59B79A9B49}"/>
              </a:ext>
            </a:extLst>
          </p:cNvPr>
          <p:cNvSpPr txBox="1"/>
          <p:nvPr/>
        </p:nvSpPr>
        <p:spPr>
          <a:xfrm>
            <a:off x="5691925" y="1412776"/>
            <a:ext cx="316835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재무제표 조회</a:t>
            </a:r>
            <a:r>
              <a:rPr lang="en-US" altLang="ko-KR" dirty="0"/>
              <a:t>(API)</a:t>
            </a:r>
          </a:p>
          <a:p>
            <a:r>
              <a:rPr lang="en-US" altLang="ko-KR" dirty="0"/>
              <a:t>  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금융감독원 전자공시                        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https://opendart.fss.or.kr/i </a:t>
            </a:r>
            <a:r>
              <a:rPr lang="en-US" altLang="ko-KR" dirty="0" err="1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ntro</a:t>
            </a:r>
            <a:r>
              <a:rPr lang="en-US" altLang="ko-KR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/main.do</a:t>
            </a:r>
            <a:r>
              <a:rPr lang="en-US" altLang="ko-KR" dirty="0"/>
              <a:t>) API</a:t>
            </a:r>
            <a:r>
              <a:rPr lang="ko-KR" altLang="en-US" dirty="0"/>
              <a:t>를  </a:t>
            </a:r>
            <a:r>
              <a:rPr lang="en-US" altLang="ko-KR" dirty="0"/>
              <a:t>Python</a:t>
            </a:r>
            <a:r>
              <a:rPr lang="ko-KR" altLang="en-US" dirty="0"/>
              <a:t>을 활용하여 기업 코드를 </a:t>
            </a:r>
            <a:r>
              <a:rPr lang="en-US" altLang="ko-KR" dirty="0"/>
              <a:t>DB</a:t>
            </a:r>
            <a:r>
              <a:rPr lang="ko-KR" altLang="en-US" dirty="0"/>
              <a:t>로 전환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DB</a:t>
            </a:r>
            <a:r>
              <a:rPr lang="ko-KR" altLang="en-US" dirty="0"/>
              <a:t> </a:t>
            </a:r>
            <a:r>
              <a:rPr lang="en-US" altLang="ko-KR" dirty="0"/>
              <a:t>-&gt; AJAX</a:t>
            </a:r>
            <a:r>
              <a:rPr lang="ko-KR" altLang="en-US" dirty="0"/>
              <a:t>를 이용하여 </a:t>
            </a:r>
            <a:r>
              <a:rPr lang="en-US" altLang="ko-KR" dirty="0"/>
              <a:t>API </a:t>
            </a:r>
            <a:r>
              <a:rPr lang="ko-KR" altLang="en-US" dirty="0"/>
              <a:t>전달하여 </a:t>
            </a:r>
            <a:r>
              <a:rPr lang="en-US" altLang="ko-KR" dirty="0"/>
              <a:t>API</a:t>
            </a:r>
            <a:r>
              <a:rPr lang="ko-KR" altLang="en-US" dirty="0"/>
              <a:t>가 제공하는</a:t>
            </a:r>
            <a:r>
              <a:rPr lang="en-US" altLang="ko-KR" dirty="0"/>
              <a:t> </a:t>
            </a:r>
            <a:r>
              <a:rPr lang="ko-KR" altLang="en-US" dirty="0"/>
              <a:t>기업의 정보데이터 조회 기능 구현.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Session</a:t>
            </a:r>
            <a:r>
              <a:rPr lang="ko-KR" altLang="en-US" dirty="0"/>
              <a:t>을 활용하여 </a:t>
            </a:r>
            <a:r>
              <a:rPr lang="en-US" altLang="ko-KR" dirty="0" err="1"/>
              <a:t>Doogle</a:t>
            </a:r>
            <a:r>
              <a:rPr lang="en-US" altLang="ko-KR" dirty="0"/>
              <a:t> </a:t>
            </a:r>
            <a:r>
              <a:rPr lang="ko-KR" altLang="en-US" dirty="0"/>
              <a:t>비로그인 회원 사용불가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2D543AB-42A2-4168-A8B1-80FB379C9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66" y="1166840"/>
            <a:ext cx="5143974" cy="55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095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-92608"/>
            <a:ext cx="7859216" cy="1143000"/>
          </a:xfrm>
        </p:spPr>
        <p:txBody>
          <a:bodyPr>
            <a:normAutofit/>
          </a:bodyPr>
          <a:lstStyle/>
          <a:p>
            <a:r>
              <a:rPr lang="ko-KR" altLang="en-US" dirty="0"/>
              <a:t>주식 게시판</a:t>
            </a:r>
            <a:r>
              <a:rPr lang="en-US" altLang="ko-KR" dirty="0"/>
              <a:t>(CRUD)</a:t>
            </a: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C65A00E-FCEF-4163-96A5-5A6A0F583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640" y="1989988"/>
            <a:ext cx="8229600" cy="4389120"/>
          </a:xfrm>
        </p:spPr>
        <p:txBody>
          <a:bodyPr/>
          <a:lstStyle/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5AAE4F-611F-44C7-9DBD-AD8842364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285" y="1050392"/>
            <a:ext cx="3312367" cy="289829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7A3F103-00BF-40D2-8EBF-63BC12F23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050393"/>
            <a:ext cx="4680520" cy="3615818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5BC33ED-ADBB-476A-A06A-CF0FCD5F4AA4}"/>
              </a:ext>
            </a:extLst>
          </p:cNvPr>
          <p:cNvCxnSpPr>
            <a:cxnSpLocks/>
          </p:cNvCxnSpPr>
          <p:nvPr/>
        </p:nvCxnSpPr>
        <p:spPr>
          <a:xfrm flipV="1">
            <a:off x="4860032" y="1196752"/>
            <a:ext cx="2160240" cy="5760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AE873C1A-E606-4B75-8289-D72074646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09" y="4565034"/>
            <a:ext cx="4647216" cy="225840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2D3248F-A1BC-4BAA-B019-0C7FC4AFB4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0318" y="4666211"/>
            <a:ext cx="4024739" cy="1663452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ADCD8C-B5CC-4A57-AD8C-B256AA500A0E}"/>
              </a:ext>
            </a:extLst>
          </p:cNvPr>
          <p:cNvCxnSpPr/>
          <p:nvPr/>
        </p:nvCxnSpPr>
        <p:spPr>
          <a:xfrm>
            <a:off x="755576" y="2499537"/>
            <a:ext cx="4536504" cy="25136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4EFE01D-E3FC-435D-84AF-B8D04B21AAB6}"/>
              </a:ext>
            </a:extLst>
          </p:cNvPr>
          <p:cNvCxnSpPr/>
          <p:nvPr/>
        </p:nvCxnSpPr>
        <p:spPr>
          <a:xfrm>
            <a:off x="539552" y="2420888"/>
            <a:ext cx="0" cy="22453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71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-92608"/>
            <a:ext cx="7859216" cy="1143000"/>
          </a:xfrm>
        </p:spPr>
        <p:txBody>
          <a:bodyPr>
            <a:normAutofit/>
          </a:bodyPr>
          <a:lstStyle/>
          <a:p>
            <a:r>
              <a:rPr lang="ko-KR" altLang="en-US" dirty="0"/>
              <a:t>수익 노하우 공유 게시판</a:t>
            </a: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C65A00E-FCEF-4163-96A5-5A6A0F583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640" y="1989988"/>
            <a:ext cx="8229600" cy="4389120"/>
          </a:xfrm>
        </p:spPr>
        <p:txBody>
          <a:bodyPr/>
          <a:lstStyle/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492CD2-6F23-4161-AE1B-CDE9D6901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5" y="1124744"/>
            <a:ext cx="3960440" cy="5400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B80235-2A0D-4D18-9597-0B65D65B1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1124745"/>
            <a:ext cx="2808312" cy="10081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0D421DC-91FB-4861-8580-5B29C01EA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2" y="2215488"/>
            <a:ext cx="2808312" cy="8569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2AB15EB-ABC8-4909-B327-AEE1A9454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5144" y="2998101"/>
            <a:ext cx="4423320" cy="331122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DB3B7CD-281E-4C19-AA34-818847A48E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7977" y="6248608"/>
            <a:ext cx="1118568" cy="260999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22056AB-933B-4A50-ADCF-55DF2735E9B3}"/>
              </a:ext>
            </a:extLst>
          </p:cNvPr>
          <p:cNvCxnSpPr/>
          <p:nvPr/>
        </p:nvCxnSpPr>
        <p:spPr>
          <a:xfrm flipV="1">
            <a:off x="2087725" y="2708920"/>
            <a:ext cx="2700299" cy="100811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910ED33-86FD-4789-AF31-675FD14BD21F}"/>
              </a:ext>
            </a:extLst>
          </p:cNvPr>
          <p:cNvCxnSpPr>
            <a:endCxn id="7" idx="1"/>
          </p:cNvCxnSpPr>
          <p:nvPr/>
        </p:nvCxnSpPr>
        <p:spPr>
          <a:xfrm flipV="1">
            <a:off x="1835696" y="1628801"/>
            <a:ext cx="2664296" cy="208823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C2FA0CED-34EF-4208-9024-7FE32B5AAE3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19672" y="4904054"/>
            <a:ext cx="468053" cy="288032"/>
          </a:xfrm>
          <a:prstGeom prst="bentConnector3">
            <a:avLst>
              <a:gd name="adj1" fmla="val 4150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624AEAC-D2FF-4FE9-B41B-66065105A583}"/>
              </a:ext>
            </a:extLst>
          </p:cNvPr>
          <p:cNvCxnSpPr/>
          <p:nvPr/>
        </p:nvCxnSpPr>
        <p:spPr>
          <a:xfrm flipV="1">
            <a:off x="2087725" y="3072453"/>
            <a:ext cx="3564395" cy="317615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47B9035-240E-4A07-B08B-A976684DC613}"/>
              </a:ext>
            </a:extLst>
          </p:cNvPr>
          <p:cNvCxnSpPr>
            <a:endCxn id="17" idx="1"/>
          </p:cNvCxnSpPr>
          <p:nvPr/>
        </p:nvCxnSpPr>
        <p:spPr>
          <a:xfrm>
            <a:off x="2699792" y="6309321"/>
            <a:ext cx="378185" cy="6978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6B5AB5F-4724-4CC3-8C6C-884795E115E8}"/>
              </a:ext>
            </a:extLst>
          </p:cNvPr>
          <p:cNvSpPr/>
          <p:nvPr/>
        </p:nvSpPr>
        <p:spPr>
          <a:xfrm>
            <a:off x="1691680" y="1299117"/>
            <a:ext cx="648072" cy="14401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595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-92608"/>
            <a:ext cx="7859216" cy="1143000"/>
          </a:xfrm>
        </p:spPr>
        <p:txBody>
          <a:bodyPr>
            <a:normAutofit/>
          </a:bodyPr>
          <a:lstStyle/>
          <a:p>
            <a:r>
              <a:rPr lang="ko-KR" altLang="en-US" dirty="0"/>
              <a:t>수익 노하우 공유 게시판</a:t>
            </a: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C65A00E-FCEF-4163-96A5-5A6A0F583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640" y="1989988"/>
            <a:ext cx="8229600" cy="4389120"/>
          </a:xfrm>
        </p:spPr>
        <p:txBody>
          <a:bodyPr/>
          <a:lstStyle/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492CD2-6F23-4161-AE1B-CDE9D6901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5" y="1124744"/>
            <a:ext cx="3960440" cy="374441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02DA76B-6A0D-4D6A-AAC1-2CF8E0CDE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181" y="3317573"/>
            <a:ext cx="4554278" cy="1911628"/>
          </a:xfrm>
          <a:prstGeom prst="rect">
            <a:avLst/>
          </a:prstGeom>
        </p:spPr>
      </p:pic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06BAC25-D8F3-49B7-A127-4E73BE1C71E3}"/>
              </a:ext>
            </a:extLst>
          </p:cNvPr>
          <p:cNvCxnSpPr>
            <a:cxnSpLocks/>
          </p:cNvCxnSpPr>
          <p:nvPr/>
        </p:nvCxnSpPr>
        <p:spPr>
          <a:xfrm flipV="1">
            <a:off x="2411760" y="2103391"/>
            <a:ext cx="1890058" cy="8215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AD7BCD4-274D-4964-83BD-EE89A2A3B740}"/>
              </a:ext>
            </a:extLst>
          </p:cNvPr>
          <p:cNvSpPr txBox="1"/>
          <p:nvPr/>
        </p:nvSpPr>
        <p:spPr>
          <a:xfrm>
            <a:off x="359532" y="5148369"/>
            <a:ext cx="84249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수익 노하우 공유 게시판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게시판의 </a:t>
            </a:r>
            <a:r>
              <a:rPr lang="en-US" altLang="ko-KR" dirty="0"/>
              <a:t>CRUD(</a:t>
            </a:r>
            <a:r>
              <a:rPr lang="ko-KR" altLang="en-US" dirty="0"/>
              <a:t>조회</a:t>
            </a:r>
            <a:r>
              <a:rPr lang="en-US" altLang="ko-KR" dirty="0"/>
              <a:t>/</a:t>
            </a:r>
            <a:r>
              <a:rPr lang="ko-KR" altLang="en-US" dirty="0"/>
              <a:t>작성</a:t>
            </a:r>
            <a:r>
              <a:rPr lang="en-US" altLang="ko-KR" dirty="0"/>
              <a:t>/</a:t>
            </a:r>
            <a:r>
              <a:rPr lang="ko-KR" altLang="en-US" dirty="0"/>
              <a:t>수정</a:t>
            </a:r>
            <a:r>
              <a:rPr lang="en-US" altLang="ko-KR" dirty="0"/>
              <a:t>/</a:t>
            </a:r>
            <a:r>
              <a:rPr lang="ko-KR" altLang="en-US" dirty="0"/>
              <a:t>삭제</a:t>
            </a:r>
            <a:r>
              <a:rPr lang="en-US" altLang="ko-KR" dirty="0"/>
              <a:t>) </a:t>
            </a:r>
            <a:r>
              <a:rPr lang="ko-KR" altLang="en-US" dirty="0"/>
              <a:t>기능 및 검색 </a:t>
            </a:r>
            <a:r>
              <a:rPr lang="en-US" altLang="ko-KR" dirty="0"/>
              <a:t>/ </a:t>
            </a:r>
            <a:r>
              <a:rPr lang="ko-KR" altLang="en-US" dirty="0"/>
              <a:t>이미지 </a:t>
            </a:r>
            <a:r>
              <a:rPr lang="en-US" altLang="ko-KR" dirty="0"/>
              <a:t>/ </a:t>
            </a:r>
            <a:r>
              <a:rPr lang="ko-KR" altLang="en-US" dirty="0" err="1"/>
              <a:t>페이징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정렬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altLang="ko-KR" dirty="0" err="1"/>
              <a:t>Javascript</a:t>
            </a:r>
            <a:r>
              <a:rPr lang="ko-KR" altLang="en-US" dirty="0"/>
              <a:t>를 이용한 유효성 검사 </a:t>
            </a:r>
            <a:r>
              <a:rPr lang="en-US" altLang="ko-KR" dirty="0"/>
              <a:t>/ </a:t>
            </a:r>
            <a:r>
              <a:rPr lang="ko-KR" altLang="en-US" dirty="0"/>
              <a:t>카카오톡 링크 기능 구현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비로그인 사용자의 사용 제한 기능 구현</a:t>
            </a:r>
            <a:r>
              <a:rPr lang="en-US" altLang="ko-KR" dirty="0"/>
              <a:t>.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4C4B8FA-EB00-4635-BB26-AE4368F08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6153" y="1050392"/>
            <a:ext cx="2336423" cy="205434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5A6FDD70-9B96-437C-ABD7-6462688AE7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9722" y="1028992"/>
            <a:ext cx="1930838" cy="1615828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5287F9-B7D5-4478-9F3E-72F88015675C}"/>
              </a:ext>
            </a:extLst>
          </p:cNvPr>
          <p:cNvCxnSpPr>
            <a:cxnSpLocks/>
          </p:cNvCxnSpPr>
          <p:nvPr/>
        </p:nvCxnSpPr>
        <p:spPr>
          <a:xfrm flipV="1">
            <a:off x="6588224" y="2264883"/>
            <a:ext cx="936104" cy="6163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DA6EC6E-8FD1-4C21-8D32-20BB9EBECF64}"/>
              </a:ext>
            </a:extLst>
          </p:cNvPr>
          <p:cNvCxnSpPr>
            <a:cxnSpLocks/>
          </p:cNvCxnSpPr>
          <p:nvPr/>
        </p:nvCxnSpPr>
        <p:spPr>
          <a:xfrm flipH="1">
            <a:off x="7539160" y="2339921"/>
            <a:ext cx="546399" cy="9199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0522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진우람 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서비스 구현 범위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번역기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두글두글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애완동물카페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	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게시판 </a:t>
            </a:r>
            <a:r>
              <a:rPr lang="en-US" altLang="ko-KR" dirty="0" smtClean="0"/>
              <a:t>CRUD ,</a:t>
            </a:r>
            <a:r>
              <a:rPr lang="ko-KR" altLang="en-US" dirty="0" err="1" smtClean="0"/>
              <a:t>댓글</a:t>
            </a:r>
            <a:r>
              <a:rPr lang="ko-KR" altLang="en-US" dirty="0" smtClean="0"/>
              <a:t> </a:t>
            </a:r>
            <a:r>
              <a:rPr lang="en-US" altLang="ko-KR" dirty="0" smtClean="0"/>
              <a:t>CRUD</a:t>
            </a:r>
          </a:p>
          <a:p>
            <a:pPr lvl="2"/>
            <a:r>
              <a:rPr lang="ko-KR" altLang="en-US" dirty="0" smtClean="0"/>
              <a:t>회원관련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검색</a:t>
            </a:r>
            <a:r>
              <a:rPr lang="en-US" altLang="ko-KR" dirty="0" smtClean="0"/>
              <a:t>&amp;</a:t>
            </a:r>
            <a:r>
              <a:rPr lang="ko-KR" altLang="en-US" dirty="0" err="1" smtClean="0"/>
              <a:t>페이징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네이게이션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세션 여부에 따른 차이점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74848" y="197768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번역기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62" y="1364151"/>
            <a:ext cx="6286500" cy="287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08" y="2204922"/>
            <a:ext cx="636905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60" y="3083419"/>
            <a:ext cx="6273800" cy="286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930476"/>
            <a:ext cx="6350000" cy="288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382008" y="2819737"/>
            <a:ext cx="373568" cy="21232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187624" y="2575510"/>
            <a:ext cx="1296144" cy="21232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95536" y="3718156"/>
            <a:ext cx="1162010" cy="21232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923928" y="3718156"/>
            <a:ext cx="1584176" cy="21232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851920" y="4264630"/>
            <a:ext cx="2160240" cy="1540633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554912" y="1772816"/>
            <a:ext cx="1977528" cy="504056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+mj-ea"/>
                <a:ea typeface="+mj-ea"/>
              </a:rPr>
              <a:t>접속 화면</a:t>
            </a:r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54912" y="2639550"/>
            <a:ext cx="1977528" cy="504056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+mj-ea"/>
                <a:ea typeface="+mj-ea"/>
              </a:rPr>
              <a:t>언어 감지</a:t>
            </a:r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554912" y="3518047"/>
            <a:ext cx="1977528" cy="504056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+mj-ea"/>
                <a:ea typeface="+mj-ea"/>
              </a:rPr>
              <a:t>번역 성능</a:t>
            </a:r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554912" y="4293096"/>
            <a:ext cx="1977528" cy="504056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+mj-ea"/>
                <a:ea typeface="+mj-ea"/>
              </a:rPr>
              <a:t>언어 선택</a:t>
            </a:r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563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번역</a:t>
            </a:r>
            <a:r>
              <a:rPr lang="ko-KR" altLang="en-US" dirty="0"/>
              <a:t>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KAKAO</a:t>
            </a:r>
            <a:r>
              <a:rPr lang="ko-KR" altLang="en-US" dirty="0" smtClean="0"/>
              <a:t>의 번역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언어감</a:t>
            </a:r>
            <a:r>
              <a:rPr lang="ko-KR" altLang="en-US" dirty="0"/>
              <a:t>지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사용하여 구현</a:t>
            </a:r>
            <a:endParaRPr lang="en-US" altLang="ko-KR" dirty="0" smtClean="0"/>
          </a:p>
          <a:p>
            <a:r>
              <a:rPr lang="en-US" altLang="ko-KR" dirty="0" smtClean="0"/>
              <a:t>Ajax </a:t>
            </a:r>
            <a:r>
              <a:rPr lang="ko-KR" altLang="en-US" dirty="0" smtClean="0"/>
              <a:t>사용으로 사이트 이동 없이 번역하기 클릭 시 마다</a:t>
            </a:r>
            <a:r>
              <a:rPr lang="en-US" altLang="ko-KR" dirty="0" smtClean="0"/>
              <a:t> </a:t>
            </a:r>
            <a:r>
              <a:rPr lang="ko-KR" altLang="en-US" dirty="0" smtClean="0"/>
              <a:t>번역 됨</a:t>
            </a:r>
            <a:endParaRPr lang="en-US" altLang="ko-KR" dirty="0" smtClean="0"/>
          </a:p>
          <a:p>
            <a:r>
              <a:rPr lang="ko-KR" altLang="en-US" dirty="0" smtClean="0"/>
              <a:t>사용할 언어를 직접 언어 선택하여 사용하며</a:t>
            </a:r>
            <a:r>
              <a:rPr lang="en-US" altLang="ko-KR" dirty="0" smtClean="0"/>
              <a:t>,</a:t>
            </a:r>
            <a:r>
              <a:rPr lang="ko-KR" altLang="en-US" dirty="0" smtClean="0"/>
              <a:t> 언어 감지를 기능을 통하여 언어가 자동으로 설정됨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 smtClean="0"/>
              <a:t>추가 하고 싶은 기능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sz="2000" dirty="0" smtClean="0"/>
              <a:t>음성인식으로 번역 내용 입력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음성으로 번역 내용 듣기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222926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4824536" cy="648072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애완동물카페 설계도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23528" y="1772816"/>
            <a:ext cx="2664296" cy="2808312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347864" y="1772816"/>
            <a:ext cx="2664296" cy="2808312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300192" y="1772816"/>
            <a:ext cx="2664296" cy="2808312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923928" y="1844824"/>
            <a:ext cx="158417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메인 페이지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7092280" y="692696"/>
            <a:ext cx="720080" cy="0"/>
          </a:xfrm>
          <a:prstGeom prst="line">
            <a:avLst/>
          </a:prstGeom>
          <a:ln w="50800">
            <a:solidFill>
              <a:srgbClr val="FFA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7092280" y="908720"/>
            <a:ext cx="720080" cy="0"/>
          </a:xfrm>
          <a:prstGeom prst="line">
            <a:avLst/>
          </a:prstGeom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7812360" y="620688"/>
            <a:ext cx="100811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공통</a:t>
            </a:r>
            <a:endParaRPr lang="en-US" altLang="ko-KR" sz="1400" b="1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회원</a:t>
            </a:r>
            <a:endParaRPr lang="en-US" altLang="ko-KR" sz="14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비회</a:t>
            </a:r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</a:rPr>
              <a:t>원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7092280" y="1124744"/>
            <a:ext cx="720080" cy="0"/>
          </a:xfrm>
          <a:prstGeom prst="line">
            <a:avLst/>
          </a:prstGeom>
          <a:ln w="508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491880" y="2651371"/>
            <a:ext cx="1149436" cy="345581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+mj-ea"/>
                <a:ea typeface="+mj-ea"/>
              </a:rPr>
              <a:t>회원체크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783548" y="5892926"/>
            <a:ext cx="1047837" cy="36100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+mj-ea"/>
                <a:ea typeface="+mj-ea"/>
              </a:rPr>
              <a:t>회원 가입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26569" y="3239605"/>
            <a:ext cx="1149436" cy="3334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+mj-ea"/>
                <a:ea typeface="+mj-ea"/>
              </a:rPr>
              <a:t>글쓰기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491879" y="3239605"/>
            <a:ext cx="1143281" cy="333411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  <a:latin typeface="+mj-ea"/>
                <a:ea typeface="+mj-ea"/>
              </a:rPr>
              <a:t>글 검색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716016" y="2651371"/>
            <a:ext cx="1149436" cy="345581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+mj-ea"/>
                <a:ea typeface="+mj-ea"/>
              </a:rPr>
              <a:t>게시글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63588" y="1844824"/>
            <a:ext cx="158417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+mj-ea"/>
                <a:ea typeface="+mj-ea"/>
              </a:rPr>
              <a:t>네비게이</a:t>
            </a:r>
            <a:r>
              <a:rPr lang="ko-KR" altLang="en-US" b="1" dirty="0" err="1">
                <a:solidFill>
                  <a:schemeClr val="tx1"/>
                </a:solidFill>
                <a:latin typeface="+mj-ea"/>
                <a:ea typeface="+mj-ea"/>
              </a:rPr>
              <a:t>션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840252" y="1844824"/>
            <a:ext cx="158417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+mj-ea"/>
                <a:ea typeface="+mj-ea"/>
              </a:rPr>
              <a:t>게시글</a:t>
            </a:r>
            <a:r>
              <a:rPr lang="ko-KR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 내용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1" name="직선 화살표 연결선 20"/>
          <p:cNvCxnSpPr>
            <a:stCxn id="23" idx="2"/>
            <a:endCxn id="40" idx="0"/>
          </p:cNvCxnSpPr>
          <p:nvPr/>
        </p:nvCxnSpPr>
        <p:spPr>
          <a:xfrm flipH="1">
            <a:off x="8029057" y="4182911"/>
            <a:ext cx="276501" cy="9022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6517562" y="3835773"/>
            <a:ext cx="1149436" cy="3600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+mj-ea"/>
                <a:ea typeface="+mj-ea"/>
              </a:rPr>
              <a:t>삭제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730840" y="3848673"/>
            <a:ext cx="1149436" cy="3342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+mj-ea"/>
                <a:ea typeface="+mj-ea"/>
              </a:rPr>
              <a:t>수정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741698" y="2651371"/>
            <a:ext cx="1149436" cy="3322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+mj-ea"/>
                <a:ea typeface="+mj-ea"/>
              </a:rPr>
              <a:t>댓글작성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063672" y="5013176"/>
            <a:ext cx="1900815" cy="657561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2931930" y="2828665"/>
            <a:ext cx="415934" cy="4109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7" idx="3"/>
            <a:endCxn id="6" idx="1"/>
          </p:cNvCxnSpPr>
          <p:nvPr/>
        </p:nvCxnSpPr>
        <p:spPr>
          <a:xfrm>
            <a:off x="5865452" y="2824162"/>
            <a:ext cx="434740" cy="3528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13" idx="1"/>
            <a:endCxn id="14" idx="3"/>
          </p:cNvCxnSpPr>
          <p:nvPr/>
        </p:nvCxnSpPr>
        <p:spPr>
          <a:xfrm rot="10800000" flipV="1">
            <a:off x="2831386" y="2824162"/>
            <a:ext cx="660495" cy="324926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23528" y="4961034"/>
            <a:ext cx="2664296" cy="1492302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683568" y="5007662"/>
            <a:ext cx="2016224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회원페이지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488955" y="2651371"/>
            <a:ext cx="1149436" cy="345581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+mj-ea"/>
                <a:ea typeface="+mj-ea"/>
              </a:rPr>
              <a:t>추천하기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949610" y="5085184"/>
            <a:ext cx="2158894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수정</a:t>
            </a:r>
            <a:endParaRPr lang="en-US" altLang="ko-KR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페이지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517562" y="3239605"/>
            <a:ext cx="1143281" cy="333411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+mj-ea"/>
                <a:ea typeface="+mj-ea"/>
              </a:rPr>
              <a:t>댓글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45" name="직선 화살표 연결선 44"/>
          <p:cNvCxnSpPr>
            <a:stCxn id="25" idx="0"/>
            <a:endCxn id="6" idx="2"/>
          </p:cNvCxnSpPr>
          <p:nvPr/>
        </p:nvCxnSpPr>
        <p:spPr>
          <a:xfrm flipH="1" flipV="1">
            <a:off x="7632340" y="4581128"/>
            <a:ext cx="381740" cy="4320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4939437" y="5013176"/>
            <a:ext cx="1900815" cy="657561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4825375" y="5085184"/>
            <a:ext cx="2158894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삭</a:t>
            </a:r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제</a:t>
            </a:r>
            <a:endParaRPr lang="en-US" altLang="ko-KR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페이지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57" name="직선 화살표 연결선 56"/>
          <p:cNvCxnSpPr>
            <a:stCxn id="22" idx="2"/>
            <a:endCxn id="55" idx="0"/>
          </p:cNvCxnSpPr>
          <p:nvPr/>
        </p:nvCxnSpPr>
        <p:spPr>
          <a:xfrm flipH="1">
            <a:off x="5889845" y="4195812"/>
            <a:ext cx="1202435" cy="8173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5" idx="0"/>
            <a:endCxn id="5" idx="2"/>
          </p:cNvCxnSpPr>
          <p:nvPr/>
        </p:nvCxnSpPr>
        <p:spPr>
          <a:xfrm flipH="1" flipV="1">
            <a:off x="4680012" y="4581128"/>
            <a:ext cx="1209833" cy="4320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470236" y="3998115"/>
            <a:ext cx="1149436" cy="3600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+mj-ea"/>
                <a:ea typeface="+mj-ea"/>
              </a:rPr>
              <a:t>정보수정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1782494" y="3998114"/>
            <a:ext cx="1149436" cy="3600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+mj-ea"/>
                <a:ea typeface="+mj-ea"/>
              </a:rPr>
              <a:t>카페탈퇴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70" name="직선 화살표 연결선 69"/>
          <p:cNvCxnSpPr>
            <a:stCxn id="68" idx="2"/>
            <a:endCxn id="95" idx="0"/>
          </p:cNvCxnSpPr>
          <p:nvPr/>
        </p:nvCxnSpPr>
        <p:spPr>
          <a:xfrm>
            <a:off x="1044954" y="4358154"/>
            <a:ext cx="0" cy="10657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111" idx="0"/>
            <a:endCxn id="5" idx="2"/>
          </p:cNvCxnSpPr>
          <p:nvPr/>
        </p:nvCxnSpPr>
        <p:spPr>
          <a:xfrm flipV="1">
            <a:off x="4340326" y="4581128"/>
            <a:ext cx="339686" cy="12872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69" idx="2"/>
          </p:cNvCxnSpPr>
          <p:nvPr/>
        </p:nvCxnSpPr>
        <p:spPr>
          <a:xfrm>
            <a:off x="2357212" y="4358153"/>
            <a:ext cx="0" cy="10657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76"/>
          <p:cNvCxnSpPr>
            <a:stCxn id="35" idx="3"/>
            <a:endCxn id="5" idx="2"/>
          </p:cNvCxnSpPr>
          <p:nvPr/>
        </p:nvCxnSpPr>
        <p:spPr>
          <a:xfrm flipV="1">
            <a:off x="2987824" y="4581128"/>
            <a:ext cx="1692188" cy="1126057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/>
          <p:cNvSpPr/>
          <p:nvPr/>
        </p:nvSpPr>
        <p:spPr>
          <a:xfrm>
            <a:off x="1763688" y="2651371"/>
            <a:ext cx="1149436" cy="345581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+mj-ea"/>
                <a:ea typeface="+mj-ea"/>
              </a:rPr>
              <a:t>목록정리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446909" y="2655875"/>
            <a:ext cx="1149436" cy="345581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  <a:latin typeface="+mj-ea"/>
                <a:ea typeface="+mj-ea"/>
              </a:rPr>
              <a:t>카페소개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470236" y="5423944"/>
            <a:ext cx="1149436" cy="3600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+mj-ea"/>
                <a:ea typeface="+mj-ea"/>
              </a:rPr>
              <a:t>수정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1732748" y="5423943"/>
            <a:ext cx="1149436" cy="3600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+mj-ea"/>
                <a:ea typeface="+mj-ea"/>
              </a:rPr>
              <a:t>탈퇴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3389918" y="5868384"/>
            <a:ext cx="1900815" cy="657561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3275856" y="5981140"/>
            <a:ext cx="2158894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카페소</a:t>
            </a:r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개</a:t>
            </a:r>
            <a:endParaRPr lang="en-US" altLang="ko-KR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페이지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13" name="꺾인 연결선 112"/>
          <p:cNvCxnSpPr>
            <a:stCxn id="93" idx="2"/>
            <a:endCxn id="111" idx="0"/>
          </p:cNvCxnSpPr>
          <p:nvPr/>
        </p:nvCxnSpPr>
        <p:spPr>
          <a:xfrm rot="16200000" flipH="1">
            <a:off x="1247512" y="2775570"/>
            <a:ext cx="2866928" cy="3318699"/>
          </a:xfrm>
          <a:prstGeom prst="bentConnector3">
            <a:avLst>
              <a:gd name="adj1" fmla="val 27051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24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애완 동물 카페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86816" y="1340768"/>
            <a:ext cx="8229600" cy="4389120"/>
          </a:xfrm>
        </p:spPr>
        <p:txBody>
          <a:bodyPr/>
          <a:lstStyle/>
          <a:p>
            <a:r>
              <a:rPr lang="ko-KR" altLang="en-US" dirty="0" smtClean="0"/>
              <a:t>기본접속 화면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8" y="2026394"/>
            <a:ext cx="9046586" cy="4426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452320" y="2669163"/>
            <a:ext cx="6480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39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ko-KR" altLang="en-US" sz="4000" dirty="0" smtClean="0"/>
              <a:t>글쓰기</a:t>
            </a:r>
            <a:r>
              <a:rPr lang="en-US" altLang="ko-KR" sz="4000" dirty="0" smtClean="0"/>
              <a:t>(Create),</a:t>
            </a:r>
            <a:r>
              <a:rPr lang="ko-KR" altLang="en-US" sz="4000" dirty="0" err="1" smtClean="0"/>
              <a:t>게시글</a:t>
            </a:r>
            <a:r>
              <a:rPr lang="ko-KR" altLang="en-US" sz="4000" dirty="0" smtClean="0"/>
              <a:t> 개수</a:t>
            </a:r>
            <a:r>
              <a:rPr lang="en-US" altLang="ko-KR" sz="4000" dirty="0" smtClean="0"/>
              <a:t>(Count)</a:t>
            </a:r>
            <a:endParaRPr lang="ko-KR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69990"/>
            <a:ext cx="5616624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528" y="3822742"/>
            <a:ext cx="5868144" cy="277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923928" y="4273943"/>
            <a:ext cx="4810743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9511" y="2492896"/>
            <a:ext cx="136815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511" y="3350300"/>
            <a:ext cx="1368151" cy="1507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79510" y="2946338"/>
            <a:ext cx="1368153" cy="1226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866527" y="4906358"/>
            <a:ext cx="1015819" cy="3036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843808" y="5354063"/>
            <a:ext cx="1054561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843809" y="5786112"/>
            <a:ext cx="103184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53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주제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포털사이트 </a:t>
            </a:r>
            <a:r>
              <a:rPr lang="en-US" altLang="ko-KR" dirty="0" smtClean="0"/>
              <a:t>(naver.com)</a:t>
            </a:r>
            <a:r>
              <a:rPr lang="ko-KR" altLang="en-US" dirty="0" smtClean="0"/>
              <a:t>을 모토로</a:t>
            </a:r>
            <a:endParaRPr lang="en-US" altLang="ko-KR" dirty="0" smtClean="0"/>
          </a:p>
          <a:p>
            <a:r>
              <a:rPr lang="ko-KR" altLang="en-US" dirty="0" smtClean="0"/>
              <a:t>각종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활용과 팀원들의 개인 서비스들을 개발하여 </a:t>
            </a:r>
            <a:endParaRPr lang="en-US" altLang="ko-KR" dirty="0" smtClean="0"/>
          </a:p>
          <a:p>
            <a:r>
              <a:rPr lang="ko-KR" altLang="en-US" dirty="0" smtClean="0"/>
              <a:t>페이지 단위로 추가</a:t>
            </a:r>
            <a:endParaRPr lang="en-US" altLang="ko-KR" dirty="0" smtClean="0"/>
          </a:p>
          <a:p>
            <a:r>
              <a:rPr lang="ko-KR" altLang="en-US" dirty="0" smtClean="0"/>
              <a:t>각종 서비스가 모여서 포탈사이트 구현이 목표</a:t>
            </a:r>
            <a:endParaRPr lang="en-US" altLang="ko-KR" dirty="0" smtClean="0"/>
          </a:p>
          <a:p>
            <a:r>
              <a:rPr lang="ko-KR" altLang="en-US" dirty="0" smtClean="0"/>
              <a:t>서비스들의 주제는 팀원들이 하고싶은 서비스들이</a:t>
            </a:r>
            <a:endParaRPr lang="en-US" altLang="ko-KR" dirty="0" smtClean="0"/>
          </a:p>
          <a:p>
            <a:r>
              <a:rPr lang="ko-KR" altLang="en-US" dirty="0" smtClean="0"/>
              <a:t>대상이 되며 포털사이트인 만큼</a:t>
            </a:r>
            <a:endParaRPr lang="en-US" altLang="ko-KR" dirty="0" smtClean="0"/>
          </a:p>
          <a:p>
            <a:r>
              <a:rPr lang="ko-KR" altLang="en-US" dirty="0" smtClean="0"/>
              <a:t>서비스들이 정의 되어있지 않고 다양하다</a:t>
            </a:r>
            <a:endParaRPr lang="ko-KR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82004"/>
            <a:ext cx="4726170" cy="2380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4330824" cy="578328"/>
          </a:xfrm>
        </p:spPr>
        <p:txBody>
          <a:bodyPr>
            <a:normAutofit fontScale="90000"/>
          </a:bodyPr>
          <a:lstStyle/>
          <a:p>
            <a:r>
              <a:rPr lang="ko-KR" altLang="en-US" sz="3600" dirty="0" smtClean="0"/>
              <a:t>내용</a:t>
            </a:r>
            <a:r>
              <a:rPr lang="en-US" altLang="ko-KR" sz="3600" dirty="0" smtClean="0"/>
              <a:t>(Read), </a:t>
            </a:r>
            <a:r>
              <a:rPr lang="ko-KR" altLang="en-US" sz="3600" dirty="0" err="1" smtClean="0"/>
              <a:t>댓글</a:t>
            </a:r>
            <a:r>
              <a:rPr lang="en-US" altLang="ko-KR" sz="3600" dirty="0" smtClean="0"/>
              <a:t>(CRUD)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1520" y="3825044"/>
            <a:ext cx="2016224" cy="252028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미로그인시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1520" y="1016732"/>
            <a:ext cx="2016224" cy="252028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본인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글일시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57" y="4149080"/>
            <a:ext cx="4930199" cy="2221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4283968" y="5913276"/>
            <a:ext cx="333682" cy="1080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995936" y="2996952"/>
            <a:ext cx="47769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51520" y="3140968"/>
            <a:ext cx="4726170" cy="594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45857" y="6093296"/>
            <a:ext cx="4930199" cy="2776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왼쪽으로 구부러진 화살표 29"/>
          <p:cNvSpPr/>
          <p:nvPr/>
        </p:nvSpPr>
        <p:spPr>
          <a:xfrm flipV="1">
            <a:off x="4977691" y="1484784"/>
            <a:ext cx="281934" cy="1584176"/>
          </a:xfrm>
          <a:prstGeom prst="curvedLeftArrow">
            <a:avLst>
              <a:gd name="adj1" fmla="val 0"/>
              <a:gd name="adj2" fmla="val 50000"/>
              <a:gd name="adj3" fmla="val 492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7" name="직선 화살표 연결선 36"/>
          <p:cNvCxnSpPr>
            <a:stCxn id="39" idx="2"/>
          </p:cNvCxnSpPr>
          <p:nvPr/>
        </p:nvCxnSpPr>
        <p:spPr>
          <a:xfrm>
            <a:off x="4234785" y="3438001"/>
            <a:ext cx="216024" cy="204462"/>
          </a:xfrm>
          <a:prstGeom prst="straightConnector1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3995936" y="3212976"/>
            <a:ext cx="477698" cy="22502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251520" y="3642463"/>
            <a:ext cx="4726170" cy="11747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558406"/>
            <a:ext cx="3672408" cy="518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직사각형 47"/>
          <p:cNvSpPr/>
          <p:nvPr/>
        </p:nvSpPr>
        <p:spPr>
          <a:xfrm>
            <a:off x="5403642" y="3248980"/>
            <a:ext cx="2016224" cy="2520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댓글</a:t>
            </a:r>
            <a:r>
              <a:rPr lang="ko-KR" altLang="en-US" sz="1400" dirty="0" smtClean="0">
                <a:solidFill>
                  <a:schemeClr val="tx1"/>
                </a:solidFill>
              </a:rPr>
              <a:t> 수정 화면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782" y="5373216"/>
            <a:ext cx="3608566" cy="44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직사각형 50"/>
          <p:cNvSpPr/>
          <p:nvPr/>
        </p:nvSpPr>
        <p:spPr>
          <a:xfrm>
            <a:off x="5403642" y="5013176"/>
            <a:ext cx="2016224" cy="2520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댓글</a:t>
            </a:r>
            <a:r>
              <a:rPr lang="ko-KR" altLang="en-US" sz="1400" dirty="0" smtClean="0">
                <a:solidFill>
                  <a:schemeClr val="tx1"/>
                </a:solidFill>
              </a:rPr>
              <a:t> 삭제 후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781" y="4437112"/>
            <a:ext cx="3647715" cy="415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직사각형 48"/>
          <p:cNvSpPr/>
          <p:nvPr/>
        </p:nvSpPr>
        <p:spPr>
          <a:xfrm>
            <a:off x="5364088" y="4579593"/>
            <a:ext cx="3672408" cy="268334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5364088" y="3762622"/>
            <a:ext cx="3672408" cy="268334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5403642" y="4149080"/>
            <a:ext cx="2016224" cy="2520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댓글</a:t>
            </a:r>
            <a:r>
              <a:rPr lang="ko-KR" altLang="en-US" sz="1400" dirty="0" smtClean="0">
                <a:solidFill>
                  <a:schemeClr val="tx1"/>
                </a:solidFill>
              </a:rPr>
              <a:t> 수정 후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642" y="2572312"/>
            <a:ext cx="3632854" cy="424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직사각형 55"/>
          <p:cNvSpPr/>
          <p:nvPr/>
        </p:nvSpPr>
        <p:spPr>
          <a:xfrm>
            <a:off x="5364088" y="2784631"/>
            <a:ext cx="3672408" cy="21232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5403642" y="2276872"/>
            <a:ext cx="2016224" cy="2520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댓글</a:t>
            </a:r>
            <a:r>
              <a:rPr lang="ko-KR" altLang="en-US" sz="1400" dirty="0" smtClean="0">
                <a:solidFill>
                  <a:schemeClr val="tx1"/>
                </a:solidFill>
              </a:rPr>
              <a:t> 수정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클릭시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4098154" y="1382005"/>
            <a:ext cx="878724" cy="276702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35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95536" y="116632"/>
            <a:ext cx="8305800" cy="1143000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수정</a:t>
            </a:r>
            <a:r>
              <a:rPr lang="en-US" altLang="ko-KR" sz="4000" dirty="0" smtClean="0"/>
              <a:t>(Update)</a:t>
            </a:r>
            <a:endParaRPr lang="ko-KR" altLang="en-US" sz="40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647259"/>
            <a:ext cx="3965884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67544" y="1323223"/>
            <a:ext cx="2016224" cy="252028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수정 클릭 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7098" y="6093296"/>
            <a:ext cx="7953334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DB</a:t>
            </a:r>
            <a:r>
              <a:rPr lang="ko-KR" altLang="en-US" sz="1400" dirty="0" smtClean="0">
                <a:solidFill>
                  <a:schemeClr val="tx1"/>
                </a:solidFill>
              </a:rPr>
              <a:t>에 저장되어 있는 내용 호출</a:t>
            </a:r>
            <a:r>
              <a:rPr lang="en-US" altLang="ko-KR" sz="1400" dirty="0" smtClean="0">
                <a:solidFill>
                  <a:schemeClr val="tx1"/>
                </a:solidFill>
              </a:rPr>
              <a:t/>
            </a:r>
            <a:br>
              <a:rPr lang="en-US" altLang="ko-KR" sz="1400" dirty="0" smtClean="0">
                <a:solidFill>
                  <a:schemeClr val="tx1"/>
                </a:solidFill>
              </a:rPr>
            </a:br>
            <a:r>
              <a:rPr lang="ko-KR" altLang="en-US" sz="1400" dirty="0" smtClean="0">
                <a:solidFill>
                  <a:schemeClr val="tx1"/>
                </a:solidFill>
              </a:rPr>
              <a:t>수정 시 사진 업로드 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안하면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null</a:t>
            </a:r>
            <a:r>
              <a:rPr lang="ko-KR" altLang="en-US" sz="1400" dirty="0" smtClean="0">
                <a:solidFill>
                  <a:schemeClr val="tx1"/>
                </a:solidFill>
              </a:rPr>
              <a:t>값으로 변경되는 부분 임시 파일 대체로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기존 사진 유지됨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124744"/>
            <a:ext cx="3960440" cy="2538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955072"/>
            <a:ext cx="3657476" cy="2012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직선 화살표 연결선 9"/>
          <p:cNvCxnSpPr>
            <a:stCxn id="9218" idx="3"/>
            <a:endCxn id="9219" idx="1"/>
          </p:cNvCxnSpPr>
          <p:nvPr/>
        </p:nvCxnSpPr>
        <p:spPr>
          <a:xfrm flipV="1">
            <a:off x="4433429" y="2394114"/>
            <a:ext cx="570619" cy="513285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9219" idx="2"/>
            <a:endCxn id="9220" idx="0"/>
          </p:cNvCxnSpPr>
          <p:nvPr/>
        </p:nvCxnSpPr>
        <p:spPr>
          <a:xfrm flipH="1">
            <a:off x="6328730" y="3663483"/>
            <a:ext cx="655538" cy="291589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864411" y="2517543"/>
            <a:ext cx="1011845" cy="1332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864411" y="1449237"/>
            <a:ext cx="1011845" cy="1332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427984" y="4671596"/>
            <a:ext cx="71463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14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305800" cy="1143000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삭제</a:t>
            </a:r>
            <a:r>
              <a:rPr lang="en-US" altLang="ko-KR" sz="4000" dirty="0"/>
              <a:t>(delete)</a:t>
            </a:r>
            <a:endParaRPr lang="ko-KR" altLang="en-US" sz="40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84784"/>
            <a:ext cx="4032448" cy="1610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386" y="2852936"/>
            <a:ext cx="4183078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365104"/>
            <a:ext cx="4032448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화살표 연결선 5"/>
          <p:cNvCxnSpPr>
            <a:stCxn id="10242" idx="3"/>
            <a:endCxn id="10243" idx="0"/>
          </p:cNvCxnSpPr>
          <p:nvPr/>
        </p:nvCxnSpPr>
        <p:spPr>
          <a:xfrm>
            <a:off x="4355976" y="2290217"/>
            <a:ext cx="2300949" cy="562719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8028384" y="4653136"/>
            <a:ext cx="1385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10243" idx="2"/>
            <a:endCxn id="10244" idx="3"/>
          </p:cNvCxnSpPr>
          <p:nvPr/>
        </p:nvCxnSpPr>
        <p:spPr>
          <a:xfrm flipH="1">
            <a:off x="4355976" y="4869160"/>
            <a:ext cx="2300949" cy="396044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23528" y="1484784"/>
            <a:ext cx="40324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23528" y="4369364"/>
            <a:ext cx="4032448" cy="2837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47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305800" cy="1143000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회원관리</a:t>
            </a:r>
            <a:endParaRPr lang="ko-KR" altLang="en-US" sz="4000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30" y="1700807"/>
            <a:ext cx="4353070" cy="232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548680"/>
            <a:ext cx="24384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1" y="2564904"/>
            <a:ext cx="1744981" cy="486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757007"/>
            <a:ext cx="1744980" cy="510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860" y="1556792"/>
            <a:ext cx="1728192" cy="449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708" y="753695"/>
            <a:ext cx="1728192" cy="494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9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708" y="2574048"/>
            <a:ext cx="1728192" cy="5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1" name="Picture 1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028304"/>
            <a:ext cx="2664295" cy="1284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2" name="Picture 1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708" y="1560240"/>
            <a:ext cx="1728192" cy="513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3" name="Picture 1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30" y="4028304"/>
            <a:ext cx="1238250" cy="238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4" name="Picture 1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58" y="5469469"/>
            <a:ext cx="3706630" cy="881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5" name="Picture 17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212976"/>
            <a:ext cx="2664297" cy="1284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7" name="Picture 19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465" y="4028304"/>
            <a:ext cx="1351536" cy="2654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직선 화살표 연결선 20"/>
          <p:cNvCxnSpPr>
            <a:stCxn id="12292" idx="2"/>
            <a:endCxn id="12291" idx="0"/>
          </p:cNvCxnSpPr>
          <p:nvPr/>
        </p:nvCxnSpPr>
        <p:spPr>
          <a:xfrm flipH="1">
            <a:off x="2395465" y="1453555"/>
            <a:ext cx="1307503" cy="247252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2304" idx="3"/>
          </p:cNvCxnSpPr>
          <p:nvPr/>
        </p:nvCxnSpPr>
        <p:spPr>
          <a:xfrm>
            <a:off x="5364088" y="5910041"/>
            <a:ext cx="2222377" cy="327051"/>
          </a:xfrm>
          <a:prstGeom prst="straightConnector1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32" idx="3"/>
            <a:endCxn id="12301" idx="1"/>
          </p:cNvCxnSpPr>
          <p:nvPr/>
        </p:nvCxnSpPr>
        <p:spPr>
          <a:xfrm>
            <a:off x="1403649" y="4663782"/>
            <a:ext cx="288031" cy="6586"/>
          </a:xfrm>
          <a:prstGeom prst="straightConnector1">
            <a:avLst/>
          </a:prstGeom>
          <a:ln w="22225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34" idx="3"/>
            <a:endCxn id="31" idx="1"/>
          </p:cNvCxnSpPr>
          <p:nvPr/>
        </p:nvCxnSpPr>
        <p:spPr>
          <a:xfrm flipV="1">
            <a:off x="838055" y="6155330"/>
            <a:ext cx="1717721" cy="163525"/>
          </a:xfrm>
          <a:prstGeom prst="straightConnector1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2555776" y="6021288"/>
            <a:ext cx="878724" cy="268083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815743" y="4581128"/>
            <a:ext cx="587906" cy="165307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781869" y="4366540"/>
            <a:ext cx="514743" cy="133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218930" y="6256381"/>
            <a:ext cx="619125" cy="124947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/>
          <p:cNvCxnSpPr>
            <a:stCxn id="12301" idx="3"/>
            <a:endCxn id="12305" idx="1"/>
          </p:cNvCxnSpPr>
          <p:nvPr/>
        </p:nvCxnSpPr>
        <p:spPr>
          <a:xfrm flipV="1">
            <a:off x="4355975" y="3855040"/>
            <a:ext cx="432049" cy="815328"/>
          </a:xfrm>
          <a:prstGeom prst="straightConnector1">
            <a:avLst/>
          </a:prstGeom>
          <a:ln w="22225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12291" idx="3"/>
            <a:endCxn id="12295" idx="1"/>
          </p:cNvCxnSpPr>
          <p:nvPr/>
        </p:nvCxnSpPr>
        <p:spPr>
          <a:xfrm flipV="1">
            <a:off x="4572000" y="1012277"/>
            <a:ext cx="648072" cy="1852279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endCxn id="12296" idx="0"/>
          </p:cNvCxnSpPr>
          <p:nvPr/>
        </p:nvCxnSpPr>
        <p:spPr>
          <a:xfrm flipH="1">
            <a:off x="6100956" y="1267547"/>
            <a:ext cx="19216" cy="289245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12296" idx="2"/>
            <a:endCxn id="12294" idx="0"/>
          </p:cNvCxnSpPr>
          <p:nvPr/>
        </p:nvCxnSpPr>
        <p:spPr>
          <a:xfrm flipH="1">
            <a:off x="6092562" y="2006372"/>
            <a:ext cx="8394" cy="558532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12294" idx="1"/>
            <a:endCxn id="33" idx="3"/>
          </p:cNvCxnSpPr>
          <p:nvPr/>
        </p:nvCxnSpPr>
        <p:spPr>
          <a:xfrm flipH="1">
            <a:off x="1296612" y="2808352"/>
            <a:ext cx="3923459" cy="1624782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9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616" y="260648"/>
            <a:ext cx="2674640" cy="638944"/>
          </a:xfrm>
        </p:spPr>
        <p:txBody>
          <a:bodyPr>
            <a:normAutofit fontScale="90000"/>
          </a:bodyPr>
          <a:lstStyle/>
          <a:p>
            <a:r>
              <a:rPr lang="ko-KR" altLang="en-US" sz="4000" dirty="0" smtClean="0"/>
              <a:t>검색</a:t>
            </a:r>
            <a:r>
              <a:rPr lang="en-US" altLang="ko-KR" sz="4000" dirty="0" smtClean="0"/>
              <a:t>&amp;</a:t>
            </a:r>
            <a:r>
              <a:rPr lang="ko-KR" altLang="en-US" sz="4000" dirty="0" err="1" smtClean="0"/>
              <a:t>페이징</a:t>
            </a:r>
            <a:endParaRPr lang="ko-KR" altLang="en-US" sz="40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65" y="949637"/>
            <a:ext cx="8435100" cy="1491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64" y="2568067"/>
            <a:ext cx="8393445" cy="1035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710799"/>
            <a:ext cx="8442043" cy="1288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 flipV="1">
            <a:off x="2566082" y="1357553"/>
            <a:ext cx="205718" cy="2670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68264" y="2538067"/>
            <a:ext cx="1475229" cy="233684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제</a:t>
            </a:r>
            <a:r>
              <a:rPr lang="ko-KR" altLang="en-US" sz="1400" dirty="0">
                <a:solidFill>
                  <a:schemeClr val="tx1"/>
                </a:solidFill>
              </a:rPr>
              <a:t>목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68264" y="3690195"/>
            <a:ext cx="1475229" cy="233684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작성자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51520" y="908720"/>
            <a:ext cx="1475229" cy="233684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제목 </a:t>
            </a:r>
            <a:r>
              <a:rPr lang="en-US" altLang="ko-KR" sz="1400" dirty="0" smtClean="0">
                <a:solidFill>
                  <a:schemeClr val="tx1"/>
                </a:solidFill>
              </a:rPr>
              <a:t>+ </a:t>
            </a:r>
            <a:r>
              <a:rPr lang="ko-KR" altLang="en-US" sz="1400" dirty="0" smtClean="0">
                <a:solidFill>
                  <a:schemeClr val="tx1"/>
                </a:solidFill>
              </a:rPr>
              <a:t>작성자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flipV="1">
            <a:off x="5158370" y="1573577"/>
            <a:ext cx="205718" cy="2670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 flipV="1">
            <a:off x="4898200" y="1861609"/>
            <a:ext cx="205718" cy="2670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 flipV="1">
            <a:off x="5158370" y="4196871"/>
            <a:ext cx="205718" cy="2670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 flipV="1">
            <a:off x="4898200" y="4412895"/>
            <a:ext cx="205718" cy="2670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 flipV="1">
            <a:off x="2562228" y="3059685"/>
            <a:ext cx="205718" cy="2670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5168940"/>
            <a:ext cx="4474660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24" y="5013176"/>
            <a:ext cx="4193618" cy="1595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1505846" y="6453336"/>
            <a:ext cx="1698002" cy="118889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888321" y="6381328"/>
            <a:ext cx="1698002" cy="190897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52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83768" y="620688"/>
            <a:ext cx="2545160" cy="648072"/>
          </a:xfrm>
        </p:spPr>
        <p:txBody>
          <a:bodyPr>
            <a:normAutofit fontScale="90000"/>
          </a:bodyPr>
          <a:lstStyle/>
          <a:p>
            <a:r>
              <a:rPr lang="ko-KR" altLang="en-US" sz="3600" dirty="0"/>
              <a:t>검색</a:t>
            </a:r>
            <a:r>
              <a:rPr lang="en-US" altLang="ko-KR" sz="3600" dirty="0"/>
              <a:t>&amp;</a:t>
            </a:r>
            <a:r>
              <a:rPr lang="ko-KR" altLang="en-US" sz="3600" dirty="0" err="1"/>
              <a:t>페이징</a:t>
            </a:r>
            <a:endParaRPr lang="ko-KR" altLang="en-US" sz="36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74129"/>
            <a:ext cx="2100015" cy="3614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07504" y="1556791"/>
            <a:ext cx="2100015" cy="13536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868144" y="908720"/>
            <a:ext cx="1349334" cy="252028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전체글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05044" y="3861048"/>
            <a:ext cx="1349334" cy="252028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애완동물 소개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56176" y="3861048"/>
            <a:ext cx="1349334" cy="252028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정보와 지식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221088"/>
            <a:ext cx="4344414" cy="2109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636" y="4221088"/>
            <a:ext cx="4344414" cy="2109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604" y="1412776"/>
            <a:ext cx="4344414" cy="2109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4341700" y="1556792"/>
            <a:ext cx="806364" cy="1697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2204280" y="1664804"/>
            <a:ext cx="2007680" cy="108012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2231049" y="2035590"/>
            <a:ext cx="396735" cy="1753450"/>
          </a:xfrm>
          <a:prstGeom prst="straightConnector1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2231049" y="2287617"/>
            <a:ext cx="2427587" cy="1933471"/>
          </a:xfrm>
          <a:prstGeom prst="straightConnector1">
            <a:avLst/>
          </a:prstGeom>
          <a:ln w="22225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4629809" y="4344820"/>
            <a:ext cx="806287" cy="1748475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07504" y="4365105"/>
            <a:ext cx="648072" cy="1728191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461028" y="6093297"/>
            <a:ext cx="1166756" cy="237776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051534" y="6093295"/>
            <a:ext cx="806287" cy="237778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680056" y="3254352"/>
            <a:ext cx="1772263" cy="2663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63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69776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4000" dirty="0" err="1" smtClean="0"/>
              <a:t>네비게이션</a:t>
            </a:r>
            <a:endParaRPr lang="ko-KR" altLang="en-US" sz="4000" dirty="0"/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03" y="2400666"/>
            <a:ext cx="2178474" cy="379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765" y="2395846"/>
            <a:ext cx="3950836" cy="1761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69174"/>
            <a:ext cx="2476500" cy="4262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4427984" y="1340768"/>
            <a:ext cx="122413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466539" y="3344699"/>
            <a:ext cx="945221" cy="2283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340" y="4421087"/>
            <a:ext cx="4397262" cy="17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직선 화살표 연결선 3"/>
          <p:cNvCxnSpPr/>
          <p:nvPr/>
        </p:nvCxnSpPr>
        <p:spPr>
          <a:xfrm>
            <a:off x="1939149" y="3596851"/>
            <a:ext cx="1192691" cy="1200301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2597340" y="1340768"/>
            <a:ext cx="678516" cy="1335922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619672" y="2564904"/>
            <a:ext cx="91360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>
            <a:stCxn id="30" idx="3"/>
            <a:endCxn id="4102" idx="0"/>
          </p:cNvCxnSpPr>
          <p:nvPr/>
        </p:nvCxnSpPr>
        <p:spPr>
          <a:xfrm>
            <a:off x="5652120" y="1448780"/>
            <a:ext cx="1307063" cy="947066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10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ID </a:t>
            </a:r>
            <a:r>
              <a:rPr lang="ko-KR" altLang="en-US" sz="2400" dirty="0"/>
              <a:t>세션 여부</a:t>
            </a:r>
            <a:r>
              <a:rPr lang="en-US" altLang="ko-KR" sz="2400" dirty="0"/>
              <a:t>, </a:t>
            </a:r>
            <a:r>
              <a:rPr lang="ko-KR" altLang="en-US" sz="2400" dirty="0"/>
              <a:t>닉네임 세션 여부에 </a:t>
            </a:r>
            <a:r>
              <a:rPr lang="ko-KR" altLang="en-US" sz="2400" dirty="0" smtClean="0"/>
              <a:t>따른 화면 변화</a:t>
            </a:r>
            <a:endParaRPr lang="en-US" altLang="ko-KR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64" y="1412776"/>
            <a:ext cx="1368152" cy="409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99" y="1846639"/>
            <a:ext cx="2466975" cy="4262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980059" y="1414591"/>
            <a:ext cx="988764" cy="357460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로그인 전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43623" y="1414591"/>
            <a:ext cx="1420812" cy="357460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ID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 세션만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O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39593" y="5159007"/>
            <a:ext cx="2276569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219" y="1846639"/>
            <a:ext cx="2438400" cy="4262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3501134" y="5159007"/>
            <a:ext cx="2276569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523" y="1846639"/>
            <a:ext cx="2447925" cy="4262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6242200" y="5159007"/>
            <a:ext cx="2276569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660579" y="1414591"/>
            <a:ext cx="1440160" cy="357460"/>
          </a:xfrm>
          <a:prstGeom prst="rect">
            <a:avLst/>
          </a:prstGeom>
          <a:solidFill>
            <a:srgbClr val="FFA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닉네임 세션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O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7160" y="6170272"/>
            <a:ext cx="2469714" cy="4320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+mj-ea"/>
                <a:ea typeface="+mj-ea"/>
              </a:rPr>
              <a:t>로그인 페이지로 이동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347864" y="6170272"/>
            <a:ext cx="2542069" cy="4320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+mj-ea"/>
                <a:ea typeface="+mj-ea"/>
              </a:rPr>
              <a:t>회원체크 페이지로이동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152390" y="6170272"/>
            <a:ext cx="2469714" cy="4320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+mj-ea"/>
                <a:ea typeface="+mj-ea"/>
              </a:rPr>
              <a:t>글쓰기 페이지로 이동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488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05" y="1720205"/>
            <a:ext cx="2164291" cy="42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4000" smtClean="0"/>
              <a:t>관리자 모드 권한</a:t>
            </a:r>
            <a:endParaRPr lang="ko-KR" altLang="en-US" sz="4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942" y="1700808"/>
            <a:ext cx="5692498" cy="1121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77806" y="5661248"/>
            <a:ext cx="99398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471790" y="2761603"/>
            <a:ext cx="65897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endCxn id="1027" idx="1"/>
          </p:cNvCxnSpPr>
          <p:nvPr/>
        </p:nvCxnSpPr>
        <p:spPr>
          <a:xfrm flipV="1">
            <a:off x="2130768" y="2261704"/>
            <a:ext cx="709174" cy="607911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942" y="3276389"/>
            <a:ext cx="2236114" cy="509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직선 화살표 연결선 16"/>
          <p:cNvCxnSpPr>
            <a:stCxn id="5" idx="3"/>
            <a:endCxn id="1029" idx="1"/>
          </p:cNvCxnSpPr>
          <p:nvPr/>
        </p:nvCxnSpPr>
        <p:spPr>
          <a:xfrm flipV="1">
            <a:off x="1471790" y="3531254"/>
            <a:ext cx="1368152" cy="2238006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029" idx="0"/>
          </p:cNvCxnSpPr>
          <p:nvPr/>
        </p:nvCxnSpPr>
        <p:spPr>
          <a:xfrm flipH="1" flipV="1">
            <a:off x="3431281" y="2565659"/>
            <a:ext cx="526718" cy="71073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3158525" y="2349635"/>
            <a:ext cx="545513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867244"/>
            <a:ext cx="4740771" cy="2422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6084169" y="1844824"/>
            <a:ext cx="504056" cy="9167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7812360" y="6074022"/>
            <a:ext cx="210145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7380312" y="5452554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5288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74408"/>
            <a:ext cx="8229600" cy="794352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애완동물카페</a:t>
            </a:r>
            <a:r>
              <a:rPr lang="en-US" altLang="ko-KR" sz="4000" dirty="0" smtClean="0"/>
              <a:t>(</a:t>
            </a:r>
            <a:r>
              <a:rPr lang="ko-KR" altLang="en-US" sz="4000" dirty="0" smtClean="0"/>
              <a:t>요약</a:t>
            </a:r>
            <a:r>
              <a:rPr lang="en-US" altLang="ko-KR" sz="4000" dirty="0" smtClean="0"/>
              <a:t>)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488152"/>
            <a:ext cx="8229600" cy="4389120"/>
          </a:xfrm>
        </p:spPr>
        <p:txBody>
          <a:bodyPr>
            <a:noAutofit/>
          </a:bodyPr>
          <a:lstStyle/>
          <a:p>
            <a:r>
              <a:rPr lang="en-US" altLang="ko-KR" sz="2000" dirty="0" smtClean="0"/>
              <a:t>CRUD</a:t>
            </a:r>
            <a:r>
              <a:rPr lang="ko-KR" altLang="en-US" sz="2000" dirty="0" smtClean="0"/>
              <a:t>에 중점을 맞추었으며</a:t>
            </a:r>
            <a:r>
              <a:rPr lang="en-US" altLang="ko-KR" sz="2000" dirty="0" smtClean="0"/>
              <a:t>, NAVER</a:t>
            </a:r>
            <a:r>
              <a:rPr lang="ko-KR" altLang="en-US" sz="2000" dirty="0" smtClean="0"/>
              <a:t>카페 참고</a:t>
            </a:r>
            <a:endParaRPr lang="en-US" altLang="ko-KR" sz="2000" dirty="0" smtClean="0"/>
          </a:p>
          <a:p>
            <a:r>
              <a:rPr lang="en-US" altLang="ko-KR" sz="2000" dirty="0" smtClean="0"/>
              <a:t>Table</a:t>
            </a:r>
            <a:r>
              <a:rPr lang="ko-KR" altLang="en-US" sz="2000" dirty="0" smtClean="0"/>
              <a:t>은 </a:t>
            </a:r>
            <a:r>
              <a:rPr lang="en-US" altLang="ko-KR" sz="2000" dirty="0" smtClean="0"/>
              <a:t>3</a:t>
            </a:r>
            <a:r>
              <a:rPr lang="ko-KR" altLang="en-US" sz="2000" dirty="0" smtClean="0"/>
              <a:t>개이며 </a:t>
            </a:r>
            <a:r>
              <a:rPr lang="ko-KR" altLang="en-US" sz="2000" dirty="0" err="1" smtClean="0"/>
              <a:t>각각게시글</a:t>
            </a:r>
            <a:r>
              <a:rPr lang="en-US" altLang="ko-KR" sz="2000" dirty="0" smtClean="0"/>
              <a:t>(Café)</a:t>
            </a:r>
            <a:r>
              <a:rPr lang="ko-KR" altLang="en-US" sz="2000" dirty="0" err="1" smtClean="0"/>
              <a:t>댓글</a:t>
            </a:r>
            <a:r>
              <a:rPr lang="en-US" altLang="ko-KR" sz="2000" dirty="0" smtClean="0"/>
              <a:t>(</a:t>
            </a:r>
            <a:r>
              <a:rPr lang="en-US" altLang="ko-KR" sz="2000" dirty="0" err="1" smtClean="0"/>
              <a:t>Cdat</a:t>
            </a:r>
            <a:r>
              <a:rPr lang="en-US" altLang="ko-KR" sz="2000" dirty="0" smtClean="0"/>
              <a:t>),</a:t>
            </a:r>
            <a:r>
              <a:rPr lang="ko-KR" altLang="en-US" sz="2000" dirty="0" smtClean="0"/>
              <a:t>회원관리</a:t>
            </a:r>
            <a:r>
              <a:rPr lang="en-US" altLang="ko-KR" sz="2000" dirty="0" smtClean="0"/>
              <a:t>(</a:t>
            </a:r>
            <a:r>
              <a:rPr lang="en-US" altLang="ko-KR" sz="2000" dirty="0" err="1" smtClean="0"/>
              <a:t>Cmember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을 담당</a:t>
            </a:r>
            <a:endParaRPr lang="en-US" altLang="ko-KR" sz="2000" dirty="0" smtClean="0"/>
          </a:p>
          <a:p>
            <a:r>
              <a:rPr lang="en-US" altLang="ko-KR" sz="2000" dirty="0" smtClean="0"/>
              <a:t>Core </a:t>
            </a:r>
            <a:r>
              <a:rPr lang="ko-KR" altLang="en-US" sz="2000" dirty="0" smtClean="0"/>
              <a:t>태그를 사용하여 로그인 여부와 카페 가입 여부에 따라 실행 범위 다르게 설정</a:t>
            </a:r>
            <a:endParaRPr lang="en-US" altLang="ko-KR" sz="2000" dirty="0" smtClean="0"/>
          </a:p>
          <a:p>
            <a:r>
              <a:rPr lang="ko-KR" altLang="en-US" sz="2000" dirty="0" smtClean="0"/>
              <a:t>카페 가입 </a:t>
            </a:r>
            <a:r>
              <a:rPr lang="ko-KR" altLang="en-US" sz="2000" dirty="0" err="1" smtClean="0"/>
              <a:t>페지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Ajax</a:t>
            </a:r>
            <a:r>
              <a:rPr lang="ko-KR" altLang="en-US" sz="2000" dirty="0" smtClean="0"/>
              <a:t>를 사용하여 닉네임 중복여부 확인</a:t>
            </a:r>
            <a:endParaRPr lang="en-US" altLang="ko-KR" sz="2000" dirty="0" smtClean="0"/>
          </a:p>
          <a:p>
            <a:r>
              <a:rPr lang="ko-KR" altLang="en-US" sz="2000" dirty="0"/>
              <a:t>회</a:t>
            </a:r>
            <a:r>
              <a:rPr lang="ko-KR" altLang="en-US" sz="2000" dirty="0" smtClean="0"/>
              <a:t>원체크 또는 카페가입 직후 닉네임 세션 생성</a:t>
            </a:r>
            <a:endParaRPr lang="en-US" altLang="ko-KR" sz="2000" dirty="0" smtClean="0"/>
          </a:p>
          <a:p>
            <a:r>
              <a:rPr lang="ko-KR" altLang="en-US" sz="2000" dirty="0" smtClean="0"/>
              <a:t>수정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삭제 버튼은 </a:t>
            </a:r>
            <a:r>
              <a:rPr lang="ko-KR" altLang="en-US" sz="2000" dirty="0" err="1" smtClean="0"/>
              <a:t>게시글</a:t>
            </a:r>
            <a:r>
              <a:rPr lang="ko-KR" altLang="en-US" sz="2000" dirty="0" smtClean="0"/>
              <a:t> 작성자만 볼 수 있으며</a:t>
            </a:r>
            <a:r>
              <a:rPr lang="en-US" altLang="ko-KR" sz="2000" dirty="0" smtClean="0"/>
              <a:t>,</a:t>
            </a:r>
          </a:p>
          <a:p>
            <a:r>
              <a:rPr lang="ko-KR" altLang="en-US" sz="2000" dirty="0" smtClean="0"/>
              <a:t>추가적으로 </a:t>
            </a:r>
            <a:r>
              <a:rPr lang="ko-KR" altLang="en-US" sz="2000" dirty="0" err="1" smtClean="0"/>
              <a:t>게시글</a:t>
            </a:r>
            <a:r>
              <a:rPr lang="ko-KR" altLang="en-US" sz="2000" dirty="0" smtClean="0"/>
              <a:t> 수정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삭제시에는</a:t>
            </a:r>
            <a:r>
              <a:rPr lang="ko-KR" altLang="en-US" sz="2000" dirty="0" smtClean="0"/>
              <a:t> 비밀번호 대신 작성자와 사용자 닉네임을 비교하여 동일시 처리 함</a:t>
            </a:r>
            <a:endParaRPr lang="en-US" altLang="ko-KR" sz="2000" dirty="0" smtClean="0"/>
          </a:p>
          <a:p>
            <a:r>
              <a:rPr lang="ko-KR" altLang="en-US" sz="2000" dirty="0" smtClean="0"/>
              <a:t>모든 페이지 좌측에 </a:t>
            </a:r>
            <a:r>
              <a:rPr lang="ko-KR" altLang="en-US" sz="2000" dirty="0" err="1" smtClean="0"/>
              <a:t>네비게이션</a:t>
            </a:r>
            <a:r>
              <a:rPr lang="ko-KR" altLang="en-US" sz="2000" dirty="0" smtClean="0"/>
              <a:t> 바 존재 하여 사용시 편리함을 느끼게 해줌</a:t>
            </a:r>
            <a:endParaRPr lang="en-US" altLang="ko-KR" sz="2000" dirty="0" smtClean="0"/>
          </a:p>
          <a:p>
            <a:r>
              <a:rPr lang="ko-KR" altLang="en-US" sz="2000" dirty="0" smtClean="0"/>
              <a:t>추가 하고 싶은 부분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-</a:t>
            </a:r>
            <a:r>
              <a:rPr lang="ko-KR" altLang="en-US" sz="2000" dirty="0" smtClean="0"/>
              <a:t>관리자가 공지사항 등록 가능하도록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프로필 사진 등록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94288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8596" y="214290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DB </a:t>
            </a:r>
            <a:r>
              <a:rPr lang="ko-KR" altLang="en-US" dirty="0" smtClean="0"/>
              <a:t>모델링</a:t>
            </a:r>
            <a:endParaRPr lang="ko-KR" altLang="en-US" dirty="0"/>
          </a:p>
        </p:txBody>
      </p:sp>
      <p:pic>
        <p:nvPicPr>
          <p:cNvPr id="4" name="내용 개체 틀 3" descr="onetea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282" y="1357298"/>
            <a:ext cx="8929718" cy="5286412"/>
          </a:xfr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정지원 </a:t>
            </a:r>
            <a:r>
              <a:rPr lang="en-US" altLang="ko-KR" dirty="0"/>
              <a:t>(</a:t>
            </a:r>
            <a:r>
              <a:rPr lang="ko-KR" altLang="en-US" dirty="0"/>
              <a:t>서비스 구현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3086" lvl="0" indent="-273086" algn="l" defTabSz="1028836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>
                  <a:alpha val="100000"/>
                </a:srgbClr>
              </a:buClr>
              <a:buSzPct val="95000"/>
              <a:buFont typeface="mn-ea"/>
              <a:buChar char=""/>
              <a:defRPr/>
            </a:pPr>
            <a:r>
              <a:rPr kumimoji="1" lang="ko-KR" altLang="en-US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kumimoji="1" lang="ko-KR" altLang="en-US" b="0" i="0" baseline="0" dirty="0" smtClean="0">
                <a:solidFill>
                  <a:srgbClr val="000000">
                    <a:alpha val="100000"/>
                  </a:srgbClr>
                </a:solidFill>
              </a:rPr>
              <a:t>레시피 </a:t>
            </a:r>
            <a:r>
              <a:rPr kumimoji="1" lang="ko-KR" altLang="en-US" b="0" i="0" baseline="0" dirty="0">
                <a:solidFill>
                  <a:srgbClr val="000000">
                    <a:alpha val="100000"/>
                  </a:srgbClr>
                </a:solidFill>
              </a:rPr>
              <a:t>게시판 </a:t>
            </a:r>
            <a:r>
              <a:rPr kumimoji="1" lang="en-US" altLang="ko-KR" dirty="0" smtClean="0">
                <a:solidFill>
                  <a:srgbClr val="000000">
                    <a:alpha val="100000"/>
                  </a:srgbClr>
                </a:solidFill>
              </a:rPr>
              <a:t>CRUD</a:t>
            </a:r>
          </a:p>
          <a:p>
            <a:pPr marL="273086" lvl="0" indent="-273086" algn="l" defTabSz="1028836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>
                  <a:alpha val="100000"/>
                </a:srgbClr>
              </a:buClr>
              <a:buSzPct val="95000"/>
              <a:buFont typeface="mn-ea"/>
              <a:buChar char=""/>
              <a:defRPr/>
            </a:pPr>
            <a:r>
              <a:rPr kumimoji="1" lang="ko-KR" altLang="en-US" dirty="0" smtClean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kumimoji="1" lang="ko-KR" altLang="en-US" b="0" i="0" baseline="0" dirty="0" smtClean="0">
                <a:solidFill>
                  <a:srgbClr val="000000">
                    <a:alpha val="100000"/>
                  </a:srgbClr>
                </a:solidFill>
              </a:rPr>
              <a:t>댓글 </a:t>
            </a:r>
            <a:r>
              <a:rPr kumimoji="1" lang="en-US" altLang="ko-KR" b="0" i="0" baseline="0" dirty="0" smtClean="0">
                <a:solidFill>
                  <a:srgbClr val="000000">
                    <a:alpha val="100000"/>
                  </a:srgbClr>
                </a:solidFill>
              </a:rPr>
              <a:t>CRUD</a:t>
            </a:r>
          </a:p>
          <a:p>
            <a:pPr marL="273086" lvl="0" indent="-273086" algn="l" defTabSz="1028836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>
                  <a:alpha val="100000"/>
                </a:srgbClr>
              </a:buClr>
              <a:buSzPct val="95000"/>
              <a:buFont typeface="mn-ea"/>
              <a:buChar char=""/>
              <a:defRPr/>
            </a:pPr>
            <a:r>
              <a:rPr kumimoji="1" lang="en-US" altLang="ko-KR" b="0" i="0" baseline="0" dirty="0" smtClean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kumimoji="1" lang="ko-KR" altLang="en-US" b="0" i="0" baseline="0" dirty="0" smtClean="0">
                <a:solidFill>
                  <a:srgbClr val="000000">
                    <a:alpha val="100000"/>
                  </a:srgbClr>
                </a:solidFill>
              </a:rPr>
              <a:t>좋아요 </a:t>
            </a:r>
            <a:r>
              <a:rPr kumimoji="1" lang="en-US" altLang="ko-KR" b="0" i="0" baseline="0" dirty="0" smtClean="0">
                <a:solidFill>
                  <a:srgbClr val="000000">
                    <a:alpha val="100000"/>
                  </a:srgbClr>
                </a:solidFill>
              </a:rPr>
              <a:t>/ </a:t>
            </a:r>
            <a:r>
              <a:rPr kumimoji="1" lang="ko-KR" altLang="en-US" b="0" i="0" baseline="0" dirty="0" smtClean="0">
                <a:solidFill>
                  <a:srgbClr val="000000">
                    <a:alpha val="100000"/>
                  </a:srgbClr>
                </a:solidFill>
              </a:rPr>
              <a:t>조회수 증가</a:t>
            </a:r>
            <a:endParaRPr kumimoji="1" lang="en-US" altLang="ko-KR" b="0" i="0" baseline="0" dirty="0" smtClean="0">
              <a:solidFill>
                <a:srgbClr val="000000">
                  <a:alpha val="100000"/>
                </a:srgbClr>
              </a:solidFill>
            </a:endParaRPr>
          </a:p>
          <a:p>
            <a:pPr marL="273086" lvl="0" indent="-273086" algn="l" defTabSz="1028836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>
                  <a:alpha val="100000"/>
                </a:srgbClr>
              </a:buClr>
              <a:buSzPct val="95000"/>
              <a:buFont typeface="mn-ea"/>
              <a:buChar char=""/>
              <a:defRPr/>
            </a:pPr>
            <a:r>
              <a:rPr kumimoji="1" lang="en-US" altLang="ko-KR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kumimoji="1" lang="ko-KR" altLang="en-US" b="0" i="0" baseline="0" dirty="0" smtClean="0">
                <a:solidFill>
                  <a:srgbClr val="000000">
                    <a:alpha val="100000"/>
                  </a:srgbClr>
                </a:solidFill>
              </a:rPr>
              <a:t>이름</a:t>
            </a:r>
            <a:r>
              <a:rPr kumimoji="1" lang="en-US" altLang="ko-KR" b="0" i="0" baseline="0" dirty="0" smtClean="0">
                <a:solidFill>
                  <a:srgbClr val="000000">
                    <a:alpha val="100000"/>
                  </a:srgbClr>
                </a:solidFill>
              </a:rPr>
              <a:t>/</a:t>
            </a:r>
            <a:r>
              <a:rPr kumimoji="1" lang="ko-KR" altLang="en-US" b="0" i="0" baseline="0" dirty="0" smtClean="0">
                <a:solidFill>
                  <a:srgbClr val="000000">
                    <a:alpha val="100000"/>
                  </a:srgbClr>
                </a:solidFill>
              </a:rPr>
              <a:t>제목</a:t>
            </a:r>
            <a:r>
              <a:rPr kumimoji="1" lang="en-US" altLang="ko-KR" b="0" i="0" baseline="0" dirty="0" smtClean="0">
                <a:solidFill>
                  <a:srgbClr val="000000">
                    <a:alpha val="100000"/>
                  </a:srgbClr>
                </a:solidFill>
              </a:rPr>
              <a:t>/</a:t>
            </a:r>
            <a:r>
              <a:rPr kumimoji="1" lang="ko-KR" altLang="en-US" b="0" i="0" baseline="0" dirty="0" smtClean="0">
                <a:solidFill>
                  <a:srgbClr val="000000">
                    <a:alpha val="100000"/>
                  </a:srgbClr>
                </a:solidFill>
              </a:rPr>
              <a:t>재료</a:t>
            </a:r>
            <a:r>
              <a:rPr kumimoji="1" lang="en-US" altLang="ko-KR" b="0" i="0" baseline="0" dirty="0" smtClean="0">
                <a:solidFill>
                  <a:srgbClr val="000000">
                    <a:alpha val="100000"/>
                  </a:srgbClr>
                </a:solidFill>
              </a:rPr>
              <a:t>/</a:t>
            </a:r>
            <a:r>
              <a:rPr kumimoji="1" lang="ko-KR" altLang="en-US" b="0" i="0" baseline="0" dirty="0" smtClean="0">
                <a:solidFill>
                  <a:srgbClr val="000000">
                    <a:alpha val="100000"/>
                  </a:srgbClr>
                </a:solidFill>
              </a:rPr>
              <a:t>음식카테고리 </a:t>
            </a:r>
            <a:r>
              <a:rPr kumimoji="1" lang="ko-KR" altLang="en-US" dirty="0" smtClean="0">
                <a:solidFill>
                  <a:srgbClr val="000000">
                    <a:alpha val="100000"/>
                  </a:srgbClr>
                </a:solidFill>
              </a:rPr>
              <a:t>별 검색</a:t>
            </a:r>
            <a:endParaRPr kumimoji="1" lang="en-US" altLang="ko-KR" dirty="0" smtClean="0">
              <a:solidFill>
                <a:srgbClr val="000000">
                  <a:alpha val="100000"/>
                </a:srgbClr>
              </a:solidFill>
            </a:endParaRPr>
          </a:p>
          <a:p>
            <a:pPr marL="273086" lvl="0" indent="-273086" algn="l" defTabSz="1028836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>
                  <a:alpha val="100000"/>
                </a:srgbClr>
              </a:buClr>
              <a:buSzPct val="95000"/>
              <a:buFont typeface="mn-ea"/>
              <a:buChar char=""/>
              <a:defRPr/>
            </a:pPr>
            <a:r>
              <a:rPr kumimoji="1" lang="ko-KR" altLang="en-US" dirty="0" smtClean="0">
                <a:solidFill>
                  <a:srgbClr val="000000">
                    <a:alpha val="100000"/>
                  </a:srgbClr>
                </a:solidFill>
              </a:rPr>
              <a:t> 레시피리스트 </a:t>
            </a:r>
            <a:r>
              <a:rPr kumimoji="1" lang="ko-KR" altLang="en-US" dirty="0" err="1" smtClean="0">
                <a:solidFill>
                  <a:srgbClr val="000000">
                    <a:alpha val="100000"/>
                  </a:srgbClr>
                </a:solidFill>
              </a:rPr>
              <a:t>페이징</a:t>
            </a:r>
            <a:r>
              <a:rPr kumimoji="1" lang="ko-KR" altLang="en-US" dirty="0" smtClean="0">
                <a:solidFill>
                  <a:srgbClr val="000000">
                    <a:alpha val="100000"/>
                  </a:srgbClr>
                </a:solidFill>
              </a:rPr>
              <a:t> 처리</a:t>
            </a:r>
            <a:endParaRPr kumimoji="1" lang="en-US" altLang="ko-KR" dirty="0" smtClean="0">
              <a:solidFill>
                <a:srgbClr val="000000">
                  <a:alpha val="100000"/>
                </a:srgbClr>
              </a:solidFill>
            </a:endParaRPr>
          </a:p>
          <a:p>
            <a:pPr marL="273086" indent="-273086" defTabSz="1028836">
              <a:spcAft>
                <a:spcPct val="0"/>
              </a:spcAft>
              <a:buClr>
                <a:srgbClr val="0BD0D9">
                  <a:alpha val="100000"/>
                </a:srgbClr>
              </a:buClr>
              <a:buFont typeface="mn-ea"/>
              <a:buChar char=""/>
              <a:defRPr/>
            </a:pPr>
            <a:r>
              <a:rPr kumimoji="1" lang="en-US" altLang="ko-KR" b="0" i="0" baseline="0" dirty="0" smtClean="0">
                <a:solidFill>
                  <a:srgbClr val="000000">
                    <a:alpha val="100000"/>
                  </a:srgbClr>
                </a:solidFill>
              </a:rPr>
              <a:t> ‘</a:t>
            </a:r>
            <a:r>
              <a:rPr kumimoji="1" lang="ko-KR" altLang="en-US" b="0" i="0" baseline="0" dirty="0" smtClean="0">
                <a:solidFill>
                  <a:srgbClr val="000000">
                    <a:alpha val="100000"/>
                  </a:srgbClr>
                </a:solidFill>
              </a:rPr>
              <a:t>만개의 레시피</a:t>
            </a:r>
            <a:r>
              <a:rPr kumimoji="1" lang="en-US" altLang="ko-KR" sz="2400" dirty="0" smtClean="0">
                <a:solidFill>
                  <a:srgbClr val="000000">
                    <a:alpha val="100000"/>
                  </a:srgbClr>
                </a:solidFill>
              </a:rPr>
              <a:t>’</a:t>
            </a:r>
            <a:r>
              <a:rPr kumimoji="1" lang="en-US" altLang="ko-KR" sz="2400" b="0" i="0" baseline="0" dirty="0" smtClean="0">
                <a:solidFill>
                  <a:srgbClr val="000000">
                    <a:alpha val="100000"/>
                  </a:srgbClr>
                </a:solidFill>
              </a:rPr>
              <a:t>(</a:t>
            </a:r>
            <a:r>
              <a:rPr kumimoji="1" lang="ko-KR" altLang="en-US" sz="2400" dirty="0">
                <a:solidFill>
                  <a:srgbClr val="000000">
                    <a:alpha val="100000"/>
                  </a:srgbClr>
                </a:solidFill>
                <a:hlinkClick r:id="rId2"/>
              </a:rPr>
              <a:t>https://www.10000recipe.com</a:t>
            </a:r>
            <a:r>
              <a:rPr kumimoji="1" lang="ko-KR" altLang="en-US" sz="2400" dirty="0" smtClean="0">
                <a:solidFill>
                  <a:srgbClr val="000000">
                    <a:alpha val="100000"/>
                  </a:srgbClr>
                </a:solidFill>
                <a:hlinkClick r:id="rId2"/>
              </a:rPr>
              <a:t>/</a:t>
            </a:r>
            <a:r>
              <a:rPr kumimoji="1" lang="en-US" altLang="ko-KR" sz="2400" dirty="0" smtClean="0">
                <a:solidFill>
                  <a:srgbClr val="000000">
                    <a:alpha val="100000"/>
                  </a:srgbClr>
                </a:solidFill>
              </a:rPr>
              <a:t>)</a:t>
            </a:r>
            <a:r>
              <a:rPr kumimoji="1" lang="ko-KR" altLang="en-US" dirty="0" smtClean="0">
                <a:solidFill>
                  <a:srgbClr val="000000">
                    <a:alpha val="100000"/>
                  </a:srgbClr>
                </a:solidFill>
              </a:rPr>
              <a:t>사이트</a:t>
            </a:r>
            <a:r>
              <a:rPr kumimoji="1" lang="en-US" altLang="ko-KR" dirty="0" smtClean="0">
                <a:solidFill>
                  <a:srgbClr val="000000">
                    <a:alpha val="100000"/>
                  </a:srgbClr>
                </a:solidFill>
              </a:rPr>
              <a:t>	</a:t>
            </a:r>
            <a:r>
              <a:rPr kumimoji="1" lang="en-US" altLang="ko-KR" b="0" i="0" baseline="0" dirty="0" smtClean="0">
                <a:solidFill>
                  <a:srgbClr val="000000">
                    <a:alpha val="100000"/>
                  </a:srgbClr>
                </a:solidFill>
              </a:rPr>
              <a:t>Python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BeautifulSoup</a:t>
            </a:r>
            <a:r>
              <a:rPr lang="ko-KR" altLang="en-US" dirty="0" smtClean="0"/>
              <a:t>을 이용한 웹 </a:t>
            </a:r>
            <a:r>
              <a:rPr lang="ko-KR" altLang="en-US" dirty="0" err="1" smtClean="0"/>
              <a:t>크롤링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0" indent="0" defTabSz="1028836">
              <a:spcAft>
                <a:spcPct val="0"/>
              </a:spcAft>
              <a:buClr>
                <a:srgbClr val="0BD0D9">
                  <a:alpha val="100000"/>
                </a:srgbClr>
              </a:buClr>
              <a:buNone/>
              <a:defRPr/>
            </a:pPr>
            <a:r>
              <a:rPr lang="en-US" altLang="ko-KR" dirty="0"/>
              <a:t>	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이미지 및 레시피 </a:t>
            </a:r>
            <a:r>
              <a:rPr lang="en-US" altLang="ko-KR" dirty="0" smtClean="0"/>
              <a:t>DB</a:t>
            </a:r>
            <a:r>
              <a:rPr lang="ko-KR" altLang="en-US" dirty="0" smtClean="0"/>
              <a:t> 저장</a:t>
            </a:r>
            <a:r>
              <a:rPr lang="en-US" altLang="ko-KR" dirty="0" smtClean="0"/>
              <a:t>)</a:t>
            </a:r>
            <a:endParaRPr kumimoji="1" lang="ko-KR" altLang="en-US" b="0" i="0" baseline="0" dirty="0">
              <a:solidFill>
                <a:srgbClr val="000000">
                  <a:alpha val="1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873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2840" y="332656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레시피 데이터 </a:t>
            </a:r>
            <a:r>
              <a:rPr lang="ko-KR" altLang="en-US" dirty="0" err="1" smtClean="0"/>
              <a:t>크롤링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8" t="7399" r="26763" b="3402"/>
          <a:stretch/>
        </p:blipFill>
        <p:spPr>
          <a:xfrm>
            <a:off x="1547664" y="1556792"/>
            <a:ext cx="5988065" cy="40808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5616" y="5661248"/>
            <a:ext cx="72296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BeautifulSoup</a:t>
            </a:r>
            <a:r>
              <a:rPr lang="en-US" altLang="ko-KR" dirty="0" smtClean="0"/>
              <a:t> </a:t>
            </a:r>
            <a:r>
              <a:rPr lang="ko-KR" altLang="en-US" dirty="0" smtClean="0"/>
              <a:t>을 이용한 데이터 수집 및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저장 코드 일부</a:t>
            </a:r>
            <a:r>
              <a:rPr lang="en-US" altLang="ko-KR" dirty="0" smtClean="0"/>
              <a:t>.</a:t>
            </a:r>
          </a:p>
          <a:p>
            <a:r>
              <a:rPr kumimoji="1" lang="en-US" altLang="ko-KR" dirty="0">
                <a:solidFill>
                  <a:srgbClr val="000000">
                    <a:alpha val="100000"/>
                  </a:srgbClr>
                </a:solidFill>
              </a:rPr>
              <a:t>‘</a:t>
            </a:r>
            <a:r>
              <a:rPr kumimoji="1" lang="ko-KR" altLang="en-US" dirty="0">
                <a:solidFill>
                  <a:srgbClr val="000000">
                    <a:alpha val="100000"/>
                  </a:srgbClr>
                </a:solidFill>
              </a:rPr>
              <a:t>만개의 레시피</a:t>
            </a:r>
            <a:r>
              <a:rPr kumimoji="1" lang="en-US" altLang="ko-KR" dirty="0">
                <a:solidFill>
                  <a:srgbClr val="000000">
                    <a:alpha val="100000"/>
                  </a:srgbClr>
                </a:solidFill>
              </a:rPr>
              <a:t>’(</a:t>
            </a:r>
            <a:r>
              <a:rPr kumimoji="1" lang="ko-KR" altLang="en-US" dirty="0">
                <a:solidFill>
                  <a:srgbClr val="000000">
                    <a:alpha val="100000"/>
                  </a:srgbClr>
                </a:solidFill>
                <a:hlinkClick r:id="rId3"/>
              </a:rPr>
              <a:t>https://www.10000recipe.com/</a:t>
            </a:r>
            <a:r>
              <a:rPr kumimoji="1" lang="en-US" altLang="ko-KR" dirty="0">
                <a:solidFill>
                  <a:srgbClr val="000000">
                    <a:alpha val="100000"/>
                  </a:srgbClr>
                </a:solidFill>
              </a:rPr>
              <a:t>)</a:t>
            </a:r>
            <a:r>
              <a:rPr kumimoji="1" lang="ko-KR" altLang="en-US" dirty="0" smtClean="0">
                <a:solidFill>
                  <a:srgbClr val="000000">
                    <a:alpha val="100000"/>
                  </a:srgbClr>
                </a:solidFill>
              </a:rPr>
              <a:t>사이트를 이용하여</a:t>
            </a:r>
            <a:endParaRPr lang="en-US" altLang="ko-KR" dirty="0" smtClean="0"/>
          </a:p>
          <a:p>
            <a:r>
              <a:rPr lang="ko-KR" altLang="en-US" dirty="0" smtClean="0"/>
              <a:t>음식 카테고리별로 </a:t>
            </a:r>
            <a:r>
              <a:rPr lang="en-US" altLang="ko-KR" dirty="0" smtClean="0"/>
              <a:t>15</a:t>
            </a:r>
            <a:r>
              <a:rPr lang="ko-KR" altLang="en-US" dirty="0" smtClean="0"/>
              <a:t>개 게시물 이미지 저장 및 데이터 </a:t>
            </a:r>
            <a:r>
              <a:rPr lang="ko-KR" altLang="en-US" dirty="0" err="1" smtClean="0"/>
              <a:t>크롤링</a:t>
            </a:r>
            <a:r>
              <a:rPr lang="en-US" altLang="ko-KR" dirty="0" smtClean="0"/>
              <a:t>, DB</a:t>
            </a:r>
            <a:r>
              <a:rPr lang="ko-KR" altLang="en-US" dirty="0" smtClean="0"/>
              <a:t>저장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434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8069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ko-KR" altLang="en-US" dirty="0"/>
              <a:t>메인 화면</a:t>
            </a:r>
            <a:r>
              <a:rPr lang="en-US" altLang="ko-KR" dirty="0"/>
              <a:t>(</a:t>
            </a:r>
            <a:r>
              <a:rPr lang="ko-KR" altLang="en-US" dirty="0"/>
              <a:t>리스트</a:t>
            </a:r>
            <a:r>
              <a:rPr lang="en-US" altLang="ko-KR" dirty="0" smtClean="0"/>
              <a:t>)(1)</a:t>
            </a:r>
            <a:endParaRPr lang="en-US" altLang="ko-KR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07656"/>
            <a:ext cx="4824536" cy="409294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81"/>
          <a:stretch/>
        </p:blipFill>
        <p:spPr>
          <a:xfrm>
            <a:off x="5018294" y="2023680"/>
            <a:ext cx="4033639" cy="2053392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4202723" y="2133180"/>
            <a:ext cx="647850" cy="2223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9216" y="1735648"/>
            <a:ext cx="1080120" cy="22165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6723670" y="3684365"/>
            <a:ext cx="647850" cy="2223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148064" y="4471952"/>
            <a:ext cx="35387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레시피 리스트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/</a:t>
            </a:r>
            <a:r>
              <a:rPr lang="ko-KR" altLang="en-US" dirty="0" smtClean="0"/>
              <a:t>작성 등</a:t>
            </a:r>
            <a:endParaRPr lang="en-US" altLang="ko-KR" dirty="0" smtClean="0"/>
          </a:p>
          <a:p>
            <a:r>
              <a:rPr lang="ko-KR" altLang="en-US" dirty="0" smtClean="0"/>
              <a:t>모든 화면에서 </a:t>
            </a:r>
            <a:r>
              <a:rPr lang="ko-KR" altLang="en-US" dirty="0"/>
              <a:t>이름</a:t>
            </a:r>
            <a:r>
              <a:rPr lang="en-US" altLang="ko-KR" dirty="0"/>
              <a:t>/</a:t>
            </a:r>
            <a:r>
              <a:rPr lang="ko-KR" altLang="en-US" dirty="0"/>
              <a:t>재료</a:t>
            </a:r>
            <a:r>
              <a:rPr lang="en-US" altLang="ko-KR" dirty="0"/>
              <a:t>/</a:t>
            </a:r>
            <a:r>
              <a:rPr lang="ko-KR" altLang="en-US" dirty="0" err="1" smtClean="0"/>
              <a:t>제목별</a:t>
            </a:r>
            <a:r>
              <a:rPr lang="ko-KR" altLang="en-US" dirty="0" smtClean="0"/>
              <a:t> 검색 </a:t>
            </a:r>
            <a:r>
              <a:rPr lang="ko-KR" altLang="en-US" dirty="0"/>
              <a:t>및</a:t>
            </a:r>
            <a:r>
              <a:rPr lang="en-US" altLang="ko-KR" dirty="0" smtClean="0"/>
              <a:t> </a:t>
            </a:r>
            <a:r>
              <a:rPr lang="ko-KR" altLang="en-US" dirty="0" smtClean="0"/>
              <a:t>음식카테고리별 리스트 볼 수 있도록 메뉴 구현</a:t>
            </a:r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err="1" smtClean="0"/>
              <a:t>페이징</a:t>
            </a:r>
            <a:r>
              <a:rPr lang="ko-KR" altLang="en-US" dirty="0" smtClean="0"/>
              <a:t> 처리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306124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50" b="8001"/>
          <a:stretch/>
        </p:blipFill>
        <p:spPr>
          <a:xfrm>
            <a:off x="1353286" y="1977570"/>
            <a:ext cx="6294521" cy="37789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8069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ko-KR" altLang="en-US" dirty="0"/>
              <a:t>메인 화면</a:t>
            </a:r>
            <a:r>
              <a:rPr lang="en-US" altLang="ko-KR" dirty="0"/>
              <a:t>(</a:t>
            </a:r>
            <a:r>
              <a:rPr lang="ko-KR" altLang="en-US" dirty="0"/>
              <a:t>리스트</a:t>
            </a:r>
            <a:r>
              <a:rPr lang="en-US" altLang="ko-KR" dirty="0" smtClean="0"/>
              <a:t>)(2)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4767488" y="5493875"/>
            <a:ext cx="608203" cy="236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353286" y="5826750"/>
            <a:ext cx="6194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accent1"/>
                </a:solidFill>
              </a:rPr>
              <a:t>- </a:t>
            </a:r>
            <a:r>
              <a:rPr lang="ko-KR" altLang="en-US" sz="1600" dirty="0" smtClean="0">
                <a:solidFill>
                  <a:schemeClr val="accent1"/>
                </a:solidFill>
              </a:rPr>
              <a:t>카테고리</a:t>
            </a:r>
            <a:r>
              <a:rPr lang="en-US" altLang="ko-KR" sz="1600" dirty="0" smtClean="0">
                <a:solidFill>
                  <a:schemeClr val="accent1"/>
                </a:solidFill>
              </a:rPr>
              <a:t>:</a:t>
            </a:r>
            <a:r>
              <a:rPr lang="ko-KR" altLang="en-US" sz="1600" dirty="0" smtClean="0">
                <a:solidFill>
                  <a:schemeClr val="accent1"/>
                </a:solidFill>
              </a:rPr>
              <a:t>메인 반찬 중 제목에 </a:t>
            </a:r>
            <a:r>
              <a:rPr lang="en-US" altLang="ko-KR" sz="1600" dirty="0" smtClean="0">
                <a:solidFill>
                  <a:schemeClr val="accent1"/>
                </a:solidFill>
              </a:rPr>
              <a:t>‘</a:t>
            </a:r>
            <a:r>
              <a:rPr lang="ko-KR" altLang="en-US" sz="1600" dirty="0" smtClean="0">
                <a:solidFill>
                  <a:schemeClr val="accent1"/>
                </a:solidFill>
              </a:rPr>
              <a:t>목살</a:t>
            </a:r>
            <a:r>
              <a:rPr lang="en-US" altLang="ko-KR" sz="1600" dirty="0" smtClean="0">
                <a:solidFill>
                  <a:schemeClr val="accent1"/>
                </a:solidFill>
              </a:rPr>
              <a:t>’</a:t>
            </a:r>
            <a:r>
              <a:rPr lang="ko-KR" altLang="en-US" sz="1600" dirty="0" smtClean="0">
                <a:solidFill>
                  <a:schemeClr val="accent1"/>
                </a:solidFill>
              </a:rPr>
              <a:t>이 들어간 리스트 검색한 화면</a:t>
            </a:r>
            <a:endParaRPr lang="en-US" altLang="ko-KR" sz="1600" dirty="0" smtClean="0">
              <a:solidFill>
                <a:schemeClr val="accent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39096" y="1905562"/>
            <a:ext cx="1436001" cy="2810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 flipV="1">
            <a:off x="1372768" y="2719041"/>
            <a:ext cx="388752" cy="20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1437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936104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레시피 작</a:t>
            </a:r>
            <a:r>
              <a:rPr lang="ko-KR" altLang="en-US" dirty="0" smtClean="0"/>
              <a:t>성 화면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7"/>
          <a:stretch/>
        </p:blipFill>
        <p:spPr>
          <a:xfrm>
            <a:off x="586371" y="1629988"/>
            <a:ext cx="3794794" cy="39604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1"/>
          <a:stretch/>
        </p:blipFill>
        <p:spPr>
          <a:xfrm>
            <a:off x="4427984" y="1666000"/>
            <a:ext cx="4258816" cy="392442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236297" y="3395542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942612" y="4339249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823362" y="4155506"/>
            <a:ext cx="540726" cy="399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823362" y="3315736"/>
            <a:ext cx="540726" cy="399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339752" y="5795972"/>
            <a:ext cx="3855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재료</a:t>
            </a:r>
            <a:r>
              <a:rPr lang="en-US" altLang="ko-KR" dirty="0" smtClean="0"/>
              <a:t>/</a:t>
            </a:r>
            <a:r>
              <a:rPr lang="ko-KR" altLang="en-US" dirty="0" smtClean="0"/>
              <a:t>요리 순서 추가</a:t>
            </a:r>
            <a:r>
              <a:rPr lang="en-US" altLang="ko-KR" dirty="0"/>
              <a:t> </a:t>
            </a:r>
            <a:r>
              <a:rPr lang="ko-KR" altLang="en-US" dirty="0" smtClean="0"/>
              <a:t>및 삭제 구현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이미지 선택하면 </a:t>
            </a:r>
            <a:r>
              <a:rPr lang="ko-KR" altLang="en-US" dirty="0" err="1" smtClean="0"/>
              <a:t>미리보기</a:t>
            </a:r>
            <a:r>
              <a:rPr lang="ko-KR" altLang="en-US" dirty="0" smtClean="0"/>
              <a:t> 구현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0189617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936104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레시피 </a:t>
            </a:r>
            <a:r>
              <a:rPr lang="ko-KR" altLang="en-US" dirty="0" smtClean="0"/>
              <a:t>수정 화면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412776"/>
            <a:ext cx="4296374" cy="46318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63"/>
          <a:stretch/>
        </p:blipFill>
        <p:spPr>
          <a:xfrm>
            <a:off x="35496" y="1412776"/>
            <a:ext cx="4744986" cy="396044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043608" y="5013176"/>
            <a:ext cx="49225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555677" y="1619014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253200" y="3257314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142742" y="1556792"/>
            <a:ext cx="454954" cy="2958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148064" y="3089210"/>
            <a:ext cx="454954" cy="2958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21215" y="5524243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작성 화면과 동일하나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사진 변경 버튼을 눌러야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음식사진을 변경 가능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2435948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52704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레시피 컨텐츠 화면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74" y="1539207"/>
            <a:ext cx="4767063" cy="50581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56" r="506"/>
          <a:stretch/>
        </p:blipFill>
        <p:spPr>
          <a:xfrm>
            <a:off x="5577276" y="1576936"/>
            <a:ext cx="2706585" cy="271073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866384" y="1576936"/>
            <a:ext cx="608203" cy="406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895006" y="3808905"/>
            <a:ext cx="1344256" cy="502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568930" y="3169016"/>
            <a:ext cx="117618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670346" y="1480481"/>
            <a:ext cx="545116" cy="220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577276" y="4941168"/>
            <a:ext cx="30684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작성자가 로그인 했을 때만</a:t>
            </a:r>
            <a:endParaRPr lang="en-US" altLang="ko-KR" dirty="0" smtClean="0"/>
          </a:p>
          <a:p>
            <a:r>
              <a:rPr lang="en-US" altLang="ko-KR" dirty="0" smtClean="0"/>
              <a:t>  </a:t>
            </a:r>
            <a:r>
              <a:rPr lang="ko-KR" altLang="en-US" dirty="0" smtClean="0"/>
              <a:t> 수정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 버튼 보이기</a:t>
            </a:r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화살표로 이미지 슬라이드</a:t>
            </a:r>
            <a:endParaRPr lang="en-US" altLang="ko-KR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3014162" y="4509120"/>
            <a:ext cx="28803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39387" y="4509120"/>
            <a:ext cx="28803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꺾인 연결선 19"/>
          <p:cNvCxnSpPr>
            <a:stCxn id="12" idx="3"/>
            <a:endCxn id="11" idx="1"/>
          </p:cNvCxnSpPr>
          <p:nvPr/>
        </p:nvCxnSpPr>
        <p:spPr>
          <a:xfrm>
            <a:off x="5215462" y="1590645"/>
            <a:ext cx="1353468" cy="1722387"/>
          </a:xfrm>
          <a:prstGeom prst="bentConnector3">
            <a:avLst>
              <a:gd name="adj1" fmla="val 1881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3572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52704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레시피 컨텐츠 화면</a:t>
            </a:r>
            <a:r>
              <a:rPr lang="en-US" altLang="ko-KR" dirty="0" smtClean="0"/>
              <a:t>(2)</a:t>
            </a:r>
            <a:r>
              <a:rPr lang="en-US" altLang="ko-KR" sz="2000" dirty="0" smtClean="0"/>
              <a:t>-</a:t>
            </a:r>
            <a:r>
              <a:rPr lang="ko-KR" altLang="en-US" sz="2000" dirty="0" smtClean="0"/>
              <a:t>내용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댓글 폼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54" y="1628800"/>
            <a:ext cx="4279637" cy="46085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834" y="2420888"/>
            <a:ext cx="4608662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222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댓글 </a:t>
            </a:r>
            <a:r>
              <a:rPr lang="en-US" altLang="ko-KR" dirty="0" smtClean="0"/>
              <a:t>CRUD/</a:t>
            </a:r>
            <a:r>
              <a:rPr lang="ko-KR" altLang="en-US" dirty="0" smtClean="0"/>
              <a:t>좋아요 수</a:t>
            </a:r>
            <a:r>
              <a:rPr lang="en-US" altLang="ko-KR" dirty="0" smtClean="0"/>
              <a:t>/ </a:t>
            </a:r>
            <a:r>
              <a:rPr lang="ko-KR" altLang="en-US" dirty="0" smtClean="0"/>
              <a:t>조회수</a:t>
            </a: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"/>
          <a:stretch/>
        </p:blipFill>
        <p:spPr>
          <a:xfrm>
            <a:off x="251520" y="3156569"/>
            <a:ext cx="4608512" cy="12363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96" y="4548449"/>
            <a:ext cx="4559532" cy="16168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4" t="50252" r="12597" b="8191"/>
          <a:stretch/>
        </p:blipFill>
        <p:spPr>
          <a:xfrm>
            <a:off x="278233" y="1877716"/>
            <a:ext cx="4578895" cy="127885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835696" y="3212976"/>
            <a:ext cx="1296144" cy="285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220072" y="3319870"/>
            <a:ext cx="33009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♥ 버튼으로 좋아요 수 증가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조회수 증가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/>
              <a:t>댓글 </a:t>
            </a:r>
            <a:r>
              <a:rPr lang="en-US" altLang="ko-KR" dirty="0"/>
              <a:t>CRUD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작성자 로그인 되어있을 때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 수정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 버튼 보이기</a:t>
            </a:r>
            <a:endParaRPr lang="en-US" altLang="ko-KR"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683568" y="3802970"/>
            <a:ext cx="3672408" cy="589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475656" y="5805264"/>
            <a:ext cx="540786" cy="2654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475656" y="5384353"/>
            <a:ext cx="540786" cy="2654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1223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박용순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서비스 구현 범위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err="1" smtClean="0"/>
              <a:t>뚝딱조립</a:t>
            </a:r>
            <a:r>
              <a:rPr lang="en-US" altLang="ko-KR" dirty="0" smtClean="0"/>
              <a:t>PC</a:t>
            </a:r>
          </a:p>
          <a:p>
            <a:r>
              <a:rPr lang="en-US" altLang="ko-KR" dirty="0" smtClean="0"/>
              <a:t>JSP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PC</a:t>
            </a:r>
            <a:r>
              <a:rPr lang="ko-KR" altLang="en-US" dirty="0" smtClean="0"/>
              <a:t>부품 조합 후 </a:t>
            </a:r>
            <a:r>
              <a:rPr lang="ko-KR" altLang="en-US" dirty="0" err="1" smtClean="0"/>
              <a:t>오라클</a:t>
            </a:r>
            <a:r>
              <a:rPr lang="en-US" altLang="ko-KR" dirty="0" smtClean="0"/>
              <a:t>DB</a:t>
            </a:r>
            <a:r>
              <a:rPr lang="ko-KR" altLang="en-US" dirty="0" smtClean="0"/>
              <a:t>로 데이터 저장</a:t>
            </a:r>
            <a:endParaRPr lang="en-US" altLang="ko-KR" dirty="0" smtClean="0"/>
          </a:p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BeautifulSoup</a:t>
            </a:r>
            <a:r>
              <a:rPr lang="en-US" altLang="ko-KR" dirty="0" smtClean="0"/>
              <a:t> </a:t>
            </a:r>
            <a:r>
              <a:rPr lang="ko-KR" altLang="en-US" dirty="0" smtClean="0"/>
              <a:t>으로 웹 </a:t>
            </a:r>
            <a:r>
              <a:rPr lang="ko-KR" altLang="en-US" dirty="0" err="1" smtClean="0"/>
              <a:t>크롤링하여</a:t>
            </a:r>
            <a:r>
              <a:rPr lang="ko-KR" altLang="en-US" dirty="0" smtClean="0"/>
              <a:t>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저장된 </a:t>
            </a:r>
            <a:r>
              <a:rPr lang="en-US" altLang="ko-KR" dirty="0" smtClean="0"/>
              <a:t>PC</a:t>
            </a:r>
            <a:r>
              <a:rPr lang="ko-KR" altLang="en-US" dirty="0" smtClean="0"/>
              <a:t>부품 가격을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추가 입력</a:t>
            </a:r>
            <a:endParaRPr lang="en-US" altLang="ko-KR" dirty="0" smtClean="0"/>
          </a:p>
          <a:p>
            <a:r>
              <a:rPr lang="en-US" altLang="ko-KR" dirty="0" smtClean="0"/>
              <a:t>JSP</a:t>
            </a:r>
            <a:r>
              <a:rPr lang="ko-KR" altLang="en-US" dirty="0" smtClean="0"/>
              <a:t>에서 리스트로 각 견적리스트 상세보기 가능</a:t>
            </a:r>
            <a:endParaRPr lang="en-US" altLang="ko-KR" dirty="0" smtClean="0"/>
          </a:p>
          <a:p>
            <a:r>
              <a:rPr lang="ko-KR" altLang="en-US" dirty="0" smtClean="0"/>
              <a:t>상세보기 페이지에서 견적에 대한 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댓글</a:t>
            </a:r>
            <a:r>
              <a:rPr lang="ko-KR" altLang="en-US" dirty="0" smtClean="0"/>
              <a:t> 작성 가능하도록 구현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적용 기술표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- js </a:t>
            </a:r>
            <a:r>
              <a:rPr lang="ko-KR" altLang="en-US" dirty="0" smtClean="0"/>
              <a:t>라이브러리 </a:t>
            </a:r>
            <a:r>
              <a:rPr lang="en-US" altLang="ko-KR" dirty="0" smtClean="0"/>
              <a:t>-</a:t>
            </a:r>
          </a:p>
          <a:p>
            <a:r>
              <a:rPr lang="en-US" altLang="ko-KR" dirty="0" smtClean="0"/>
              <a:t>- axios-0.21.0 (promise</a:t>
            </a:r>
            <a:r>
              <a:rPr lang="ko-KR" altLang="en-US" dirty="0" smtClean="0"/>
              <a:t>기반 </a:t>
            </a:r>
            <a:r>
              <a:rPr lang="en-US" altLang="ko-KR" dirty="0" smtClean="0"/>
              <a:t>ajax</a:t>
            </a:r>
            <a:r>
              <a:rPr lang="ko-KR" altLang="en-US" dirty="0" smtClean="0"/>
              <a:t>라이브러리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- jquery-3.5.1 (Jquery)</a:t>
            </a:r>
          </a:p>
          <a:p>
            <a:r>
              <a:rPr lang="en-US" altLang="ko-KR" dirty="0" smtClean="0"/>
              <a:t>- jquery.backstretch.min (</a:t>
            </a:r>
            <a:r>
              <a:rPr lang="ko-KR" altLang="en-US" dirty="0" smtClean="0"/>
              <a:t>슬라이드 효과 주는 라이브러리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- css </a:t>
            </a:r>
            <a:r>
              <a:rPr lang="ko-KR" altLang="en-US" dirty="0" smtClean="0"/>
              <a:t>라이브러리 </a:t>
            </a:r>
            <a:r>
              <a:rPr lang="en-US" altLang="ko-KR" dirty="0" smtClean="0"/>
              <a:t>-</a:t>
            </a:r>
          </a:p>
          <a:p>
            <a:r>
              <a:rPr lang="en-US" altLang="ko-KR" dirty="0" smtClean="0"/>
              <a:t>- bootstrap-4.5.3	(Bootstrap 4)</a:t>
            </a:r>
          </a:p>
          <a:p>
            <a:pPr>
              <a:buNone/>
            </a:pPr>
            <a:endParaRPr lang="en-US" altLang="ko-KR" dirty="0" smtClean="0"/>
          </a:p>
          <a:p>
            <a:r>
              <a:rPr lang="en-US" altLang="ko-KR" dirty="0" smtClean="0"/>
              <a:t>- JAVA </a:t>
            </a:r>
            <a:r>
              <a:rPr lang="ko-KR" altLang="en-US" dirty="0" smtClean="0"/>
              <a:t>라이브러리 </a:t>
            </a:r>
            <a:r>
              <a:rPr lang="en-US" altLang="ko-KR" dirty="0" smtClean="0"/>
              <a:t>-</a:t>
            </a:r>
          </a:p>
          <a:p>
            <a:r>
              <a:rPr lang="en-US" altLang="ko-KR" dirty="0" smtClean="0"/>
              <a:t>- cos.jar (</a:t>
            </a:r>
            <a:r>
              <a:rPr lang="ko-KR" altLang="en-US" dirty="0" smtClean="0"/>
              <a:t>파일 업</a:t>
            </a:r>
            <a:r>
              <a:rPr lang="en-US" altLang="ko-KR" dirty="0" smtClean="0"/>
              <a:t>/</a:t>
            </a:r>
            <a:r>
              <a:rPr lang="ko-KR" altLang="en-US" dirty="0" smtClean="0"/>
              <a:t>다운로드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- json-20200518.jar (JSON </a:t>
            </a:r>
            <a:r>
              <a:rPr lang="ko-KR" altLang="en-US" dirty="0" smtClean="0"/>
              <a:t>라이브러리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- jstl-1.2.jar	 (JSTL)</a:t>
            </a:r>
          </a:p>
          <a:p>
            <a:r>
              <a:rPr lang="en-US" altLang="ko-KR" dirty="0" smtClean="0"/>
              <a:t>- ojdbc6.jar (ORACLE DRIVER)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그림 3" descr="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1844824"/>
            <a:ext cx="7920000" cy="4455000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견적 작성하기</a:t>
            </a:r>
            <a:endParaRPr lang="ko-KR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견적 리스트 게시판</a:t>
            </a:r>
            <a:endParaRPr lang="ko-KR" altLang="en-US" dirty="0"/>
          </a:p>
        </p:txBody>
      </p:sp>
      <p:pic>
        <p:nvPicPr>
          <p:cNvPr id="5" name="그림 4" descr="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1844824"/>
            <a:ext cx="7920000" cy="4455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3. </a:t>
            </a:r>
            <a:r>
              <a:rPr lang="en-US" altLang="ko-KR" dirty="0" err="1" smtClean="0"/>
              <a:t>BeautifulSoup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웹크롤링</a:t>
            </a:r>
            <a:endParaRPr lang="ko-KR" altLang="en-US" dirty="0"/>
          </a:p>
        </p:txBody>
      </p:sp>
      <p:pic>
        <p:nvPicPr>
          <p:cNvPr id="8" name="그림 7" descr="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1844824"/>
            <a:ext cx="7920000" cy="445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견적 상세보기</a:t>
            </a:r>
            <a:endParaRPr lang="ko-KR" altLang="en-US" dirty="0"/>
          </a:p>
        </p:txBody>
      </p:sp>
      <p:pic>
        <p:nvPicPr>
          <p:cNvPr id="8" name="그림 7" descr="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1844824"/>
            <a:ext cx="7920000" cy="4455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견적 상세보기 </a:t>
            </a:r>
            <a:r>
              <a:rPr lang="ko-KR" altLang="en-US" dirty="0" err="1" smtClean="0"/>
              <a:t>댓글</a:t>
            </a:r>
            <a:endParaRPr lang="ko-KR" altLang="en-US" dirty="0"/>
          </a:p>
        </p:txBody>
      </p:sp>
      <p:pic>
        <p:nvPicPr>
          <p:cNvPr id="7" name="그림 6" descr="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1844824"/>
            <a:ext cx="7920000" cy="4455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견적 수정</a:t>
            </a:r>
            <a:endParaRPr lang="ko-KR" altLang="en-US" dirty="0"/>
          </a:p>
        </p:txBody>
      </p:sp>
      <p:pic>
        <p:nvPicPr>
          <p:cNvPr id="5" name="그림 4" descr="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1844824"/>
            <a:ext cx="7920000" cy="4455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김희수 </a:t>
            </a:r>
            <a:r>
              <a:rPr lang="en-US" altLang="ko-KR" dirty="0"/>
              <a:t>(</a:t>
            </a:r>
            <a:r>
              <a:rPr lang="ko-KR" altLang="en-US" dirty="0"/>
              <a:t>서비스 구현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3DFFC3-0AB8-4F05-8B17-5E588F665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51" r="20013" b="-2"/>
          <a:stretch/>
        </p:blipFill>
        <p:spPr>
          <a:xfrm>
            <a:off x="457200" y="1920085"/>
            <a:ext cx="4038600" cy="4434840"/>
          </a:xfrm>
          <a:prstGeom prst="rect">
            <a:avLst/>
          </a:prstGeom>
          <a:noFill/>
        </p:spPr>
      </p:pic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메인페이지</a:t>
            </a:r>
            <a:endParaRPr lang="en-US" altLang="ko-KR" dirty="0"/>
          </a:p>
          <a:p>
            <a:r>
              <a:rPr lang="ko-KR" altLang="en-US" dirty="0"/>
              <a:t>구글 폰트 중 </a:t>
            </a:r>
            <a:endParaRPr lang="en-US" altLang="ko-KR" dirty="0"/>
          </a:p>
          <a:p>
            <a:r>
              <a:rPr lang="en-US" altLang="ko-KR" dirty="0" err="1"/>
              <a:t>Gugi</a:t>
            </a:r>
            <a:r>
              <a:rPr lang="en-US" altLang="ko-KR" dirty="0"/>
              <a:t>-Regular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ko-KR" altLang="en-US" dirty="0"/>
              <a:t>애니메이션 효과를 위한 </a:t>
            </a:r>
            <a:r>
              <a:rPr lang="en-US" altLang="ko-KR" dirty="0" err="1"/>
              <a:t>jquery.backstretch.min</a:t>
            </a:r>
            <a:r>
              <a:rPr lang="ko-KR" altLang="en-US" dirty="0"/>
              <a:t>라이브러리를 이용</a:t>
            </a:r>
            <a:endParaRPr lang="en-US" altLang="ko-KR" dirty="0"/>
          </a:p>
          <a:p>
            <a:r>
              <a:rPr lang="ko-KR" altLang="en-US" dirty="0"/>
              <a:t>로고 버튼을 클릭하면 현재 보이는 페이지로 이동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김희수 </a:t>
            </a:r>
            <a:r>
              <a:rPr lang="en-US" altLang="ko-KR" dirty="0"/>
              <a:t>(</a:t>
            </a:r>
            <a:r>
              <a:rPr lang="ko-KR" altLang="en-US" dirty="0"/>
              <a:t>서비스 구현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47202F-C495-4414-9446-ECCE41E5FE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7" r="9480" b="-1"/>
          <a:stretch/>
        </p:blipFill>
        <p:spPr>
          <a:xfrm>
            <a:off x="457200" y="1920085"/>
            <a:ext cx="4038600" cy="4434840"/>
          </a:xfrm>
          <a:prstGeom prst="rect">
            <a:avLst/>
          </a:prstGeom>
          <a:noFill/>
        </p:spPr>
      </p:pic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>
            <a:normAutofit/>
          </a:bodyPr>
          <a:lstStyle/>
          <a:p>
            <a:r>
              <a:rPr lang="ko-KR" altLang="en-US" dirty="0"/>
              <a:t>메뉴소개</a:t>
            </a:r>
            <a:endParaRPr lang="en-US" altLang="ko-KR" dirty="0"/>
          </a:p>
          <a:p>
            <a:r>
              <a:rPr lang="ko-KR" altLang="en-US" dirty="0"/>
              <a:t>각 메뉴를 누르면</a:t>
            </a:r>
            <a:r>
              <a:rPr lang="en-US" altLang="ko-KR" dirty="0"/>
              <a:t>, </a:t>
            </a:r>
            <a:r>
              <a:rPr lang="ko-KR" altLang="en-US" dirty="0"/>
              <a:t>밑에 큰 화면으로 보이게 </a:t>
            </a:r>
            <a:r>
              <a:rPr lang="en-US" altLang="ko-KR" dirty="0" err="1"/>
              <a:t>jquery</a:t>
            </a:r>
            <a:r>
              <a:rPr lang="ko-KR" altLang="en-US" dirty="0"/>
              <a:t>로 구현</a:t>
            </a:r>
          </a:p>
        </p:txBody>
      </p:sp>
    </p:spTree>
    <p:extLst>
      <p:ext uri="{BB962C8B-B14F-4D97-AF65-F5344CB8AC3E}">
        <p14:creationId xmlns:p14="http://schemas.microsoft.com/office/powerpoint/2010/main" val="3171602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김희수 </a:t>
            </a:r>
            <a:r>
              <a:rPr lang="en-US" altLang="ko-KR" dirty="0"/>
              <a:t>(</a:t>
            </a:r>
            <a:r>
              <a:rPr lang="ko-KR" altLang="en-US" dirty="0"/>
              <a:t>서비스 구현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C8A81EC-E61C-4A8C-93BA-71106A1DB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54478"/>
            <a:ext cx="4038600" cy="4366054"/>
          </a:xfrm>
          <a:prstGeom prst="rect">
            <a:avLst/>
          </a:prstGeom>
          <a:noFill/>
        </p:spPr>
      </p:pic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>
            <a:normAutofit/>
          </a:bodyPr>
          <a:lstStyle/>
          <a:p>
            <a:r>
              <a:rPr lang="ko-KR" altLang="en-US" dirty="0"/>
              <a:t>오시는 길</a:t>
            </a:r>
            <a:endParaRPr lang="en-US" altLang="ko-KR" dirty="0"/>
          </a:p>
          <a:p>
            <a:r>
              <a:rPr lang="ko-KR" altLang="en-US" dirty="0"/>
              <a:t>카카오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사용하여 지도 구현 </a:t>
            </a:r>
          </a:p>
        </p:txBody>
      </p:sp>
    </p:spTree>
    <p:extLst>
      <p:ext uri="{BB962C8B-B14F-4D97-AF65-F5344CB8AC3E}">
        <p14:creationId xmlns:p14="http://schemas.microsoft.com/office/powerpoint/2010/main" val="18552431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김희수 </a:t>
            </a:r>
            <a:r>
              <a:rPr lang="en-US" altLang="ko-KR" dirty="0"/>
              <a:t>(</a:t>
            </a:r>
            <a:r>
              <a:rPr lang="ko-KR" altLang="en-US" dirty="0"/>
              <a:t>서비스 구현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C524B2-04E3-46B1-BD59-1091CB372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77" y="2780928"/>
            <a:ext cx="4038600" cy="3877056"/>
          </a:xfrm>
          <a:prstGeom prst="rect">
            <a:avLst/>
          </a:prstGeom>
          <a:noFill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A55E189-67AE-4B1E-8362-9C4E0A107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084" y="2780928"/>
            <a:ext cx="4117539" cy="3877056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4AAFD0FA-CFE8-4AD9-B8B0-440940484EC2}"/>
              </a:ext>
            </a:extLst>
          </p:cNvPr>
          <p:cNvSpPr txBox="1">
            <a:spLocks/>
          </p:cNvSpPr>
          <p:nvPr/>
        </p:nvSpPr>
        <p:spPr>
          <a:xfrm>
            <a:off x="335140" y="1847088"/>
            <a:ext cx="8229599" cy="788835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274320" indent="-27432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1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1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1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1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1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1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예약페이지에 입력</a:t>
            </a:r>
            <a:r>
              <a:rPr lang="en-US" altLang="ko-KR" dirty="0"/>
              <a:t>,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예약 취소</a:t>
            </a:r>
            <a:endParaRPr lang="en-US" altLang="ko-KR" dirty="0"/>
          </a:p>
          <a:p>
            <a:r>
              <a:rPr lang="en-US" altLang="ko-KR" dirty="0" err="1"/>
              <a:t>Jquery</a:t>
            </a:r>
            <a:r>
              <a:rPr lang="ko-KR" altLang="en-US" dirty="0"/>
              <a:t>를 이용해서 달력 구현 </a:t>
            </a:r>
          </a:p>
        </p:txBody>
      </p:sp>
    </p:spTree>
    <p:extLst>
      <p:ext uri="{BB962C8B-B14F-4D97-AF65-F5344CB8AC3E}">
        <p14:creationId xmlns:p14="http://schemas.microsoft.com/office/powerpoint/2010/main" val="408209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적용 </a:t>
            </a:r>
            <a:r>
              <a:rPr lang="en-US" altLang="ko-KR" dirty="0" smtClean="0"/>
              <a:t>API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935480"/>
            <a:ext cx="8401080" cy="4389120"/>
          </a:xfrm>
        </p:spPr>
        <p:txBody>
          <a:bodyPr/>
          <a:lstStyle/>
          <a:p>
            <a:r>
              <a:rPr lang="en-US" altLang="ko-KR" dirty="0" smtClean="0"/>
              <a:t>- NAVER </a:t>
            </a:r>
            <a:r>
              <a:rPr lang="ko-KR" altLang="en-US" dirty="0" smtClean="0"/>
              <a:t>검색 </a:t>
            </a:r>
            <a:r>
              <a:rPr lang="en-US" altLang="ko-KR" dirty="0" smtClean="0"/>
              <a:t>API</a:t>
            </a:r>
          </a:p>
          <a:p>
            <a:r>
              <a:rPr lang="en-US" altLang="ko-KR" dirty="0" smtClean="0"/>
              <a:t>- KAKAO MAP API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보건복지부</a:t>
            </a:r>
            <a:r>
              <a:rPr lang="en-US" altLang="ko-KR" dirty="0" smtClean="0"/>
              <a:t>_</a:t>
            </a:r>
            <a:r>
              <a:rPr lang="ko-KR" altLang="en-US" dirty="0" smtClean="0"/>
              <a:t>코로나</a:t>
            </a:r>
            <a:r>
              <a:rPr lang="en-US" altLang="ko-KR" dirty="0" smtClean="0"/>
              <a:t>19 </a:t>
            </a:r>
            <a:r>
              <a:rPr lang="ko-KR" altLang="en-US" dirty="0" smtClean="0"/>
              <a:t>감염</a:t>
            </a:r>
            <a:r>
              <a:rPr lang="en-US" altLang="ko-KR" dirty="0" smtClean="0"/>
              <a:t>_</a:t>
            </a:r>
            <a:r>
              <a:rPr lang="ko-KR" altLang="en-US" dirty="0" smtClean="0"/>
              <a:t>현황 </a:t>
            </a:r>
            <a:r>
              <a:rPr lang="en-US" altLang="ko-KR" dirty="0" smtClean="0"/>
              <a:t>(data.go.kr)</a:t>
            </a:r>
          </a:p>
          <a:p>
            <a:r>
              <a:rPr lang="en-US" altLang="ko-KR" dirty="0" smtClean="0"/>
              <a:t>- </a:t>
            </a:r>
            <a:r>
              <a:rPr lang="en-US" dirty="0" smtClean="0"/>
              <a:t>Current Weather Data </a:t>
            </a:r>
            <a:r>
              <a:rPr lang="ko-KR" altLang="en-US" dirty="0" smtClean="0"/>
              <a:t>날씨 </a:t>
            </a:r>
            <a:r>
              <a:rPr lang="en-US" altLang="ko-KR" dirty="0" smtClean="0"/>
              <a:t>API(openweathermap.org)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도로명 주소 팝업 </a:t>
            </a:r>
            <a:r>
              <a:rPr lang="en-US" altLang="ko-KR" dirty="0" smtClean="0"/>
              <a:t>API (juso.go.kr)</a:t>
            </a:r>
          </a:p>
          <a:p>
            <a:r>
              <a:rPr lang="en-US" altLang="ko-KR" dirty="0" smtClean="0"/>
              <a:t>- KAKAO </a:t>
            </a:r>
            <a:r>
              <a:rPr lang="ko-KR" altLang="en-US" dirty="0" smtClean="0"/>
              <a:t>메세지 </a:t>
            </a:r>
            <a:r>
              <a:rPr lang="en-US" altLang="ko-KR" dirty="0" smtClean="0"/>
              <a:t>API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금융감독원 전자 공시 </a:t>
            </a:r>
            <a:r>
              <a:rPr lang="en-US" altLang="ko-KR" dirty="0" smtClean="0"/>
              <a:t>API (opendart.fss.or.kr)</a:t>
            </a:r>
            <a:endParaRPr lang="ko-KR" alt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김희수 </a:t>
            </a:r>
            <a:r>
              <a:rPr lang="en-US" altLang="ko-KR" dirty="0"/>
              <a:t>(</a:t>
            </a:r>
            <a:r>
              <a:rPr lang="ko-KR" altLang="en-US" dirty="0"/>
              <a:t>서비스 구현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9870" y="3856759"/>
            <a:ext cx="9143999" cy="2418616"/>
          </a:xfrm>
        </p:spPr>
        <p:txBody>
          <a:bodyPr>
            <a:normAutofit/>
          </a:bodyPr>
          <a:lstStyle/>
          <a:p>
            <a:r>
              <a:rPr lang="ko-KR" altLang="en-US" dirty="0"/>
              <a:t>관리자 페이지</a:t>
            </a:r>
            <a:endParaRPr lang="en-US" altLang="ko-KR" dirty="0"/>
          </a:p>
          <a:p>
            <a:r>
              <a:rPr lang="ko-KR" altLang="en-US" dirty="0"/>
              <a:t>홈페이지에 관리자로 로그인해서 예약 현황을 확인 할 수 있음</a:t>
            </a:r>
            <a:r>
              <a:rPr lang="en-US" altLang="ko-KR" dirty="0"/>
              <a:t>.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76DE5B-9517-4AB9-8A44-DDADA9405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70" y="1916832"/>
            <a:ext cx="9144000" cy="193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619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김희수 </a:t>
            </a:r>
            <a:r>
              <a:rPr lang="en-US" altLang="ko-KR" dirty="0"/>
              <a:t>(</a:t>
            </a:r>
            <a:r>
              <a:rPr lang="ko-KR" altLang="en-US" dirty="0"/>
              <a:t>서비스 구현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C8A81EC-E61C-4A8C-93BA-71106A1DB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54478"/>
            <a:ext cx="4038600" cy="4366054"/>
          </a:xfrm>
          <a:prstGeom prst="rect">
            <a:avLst/>
          </a:prstGeom>
          <a:noFill/>
        </p:spPr>
      </p:pic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>
            <a:normAutofit/>
          </a:bodyPr>
          <a:lstStyle/>
          <a:p>
            <a:r>
              <a:rPr lang="ko-KR" altLang="en-US" dirty="0"/>
              <a:t>오시는 길</a:t>
            </a:r>
            <a:endParaRPr lang="en-US" altLang="ko-KR" dirty="0"/>
          </a:p>
          <a:p>
            <a:r>
              <a:rPr lang="ko-KR" altLang="en-US" dirty="0"/>
              <a:t>카카오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사용하여 지도 구현 </a:t>
            </a:r>
          </a:p>
        </p:txBody>
      </p:sp>
    </p:spTree>
    <p:extLst>
      <p:ext uri="{BB962C8B-B14F-4D97-AF65-F5344CB8AC3E}">
        <p14:creationId xmlns:p14="http://schemas.microsoft.com/office/powerpoint/2010/main" val="24180790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헨리 </a:t>
            </a:r>
            <a:r>
              <a:rPr lang="en-US" altLang="ko-KR" dirty="0"/>
              <a:t>(</a:t>
            </a:r>
            <a:r>
              <a:rPr lang="ko-KR" altLang="en-US" dirty="0"/>
              <a:t>서비스 구현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상영 영화 정보 공개</a:t>
            </a:r>
            <a:endParaRPr lang="en-US" altLang="ko-KR" b="1" dirty="0"/>
          </a:p>
          <a:p>
            <a:pPr lvl="1"/>
            <a:r>
              <a:rPr lang="ko-KR" altLang="en-US" dirty="0"/>
              <a:t>이름 순</a:t>
            </a:r>
            <a:r>
              <a:rPr lang="en-US" altLang="ko-KR" dirty="0"/>
              <a:t>, </a:t>
            </a:r>
            <a:r>
              <a:rPr lang="ko-KR" altLang="en-US" dirty="0"/>
              <a:t>관람평 순</a:t>
            </a:r>
            <a:r>
              <a:rPr lang="en-US" altLang="ko-KR" dirty="0"/>
              <a:t>, </a:t>
            </a:r>
            <a:r>
              <a:rPr lang="ko-KR" altLang="en-US" dirty="0" err="1"/>
              <a:t>예매율</a:t>
            </a:r>
            <a:r>
              <a:rPr lang="ko-KR" altLang="en-US" dirty="0"/>
              <a:t> 순</a:t>
            </a:r>
            <a:r>
              <a:rPr lang="en-US" altLang="ko-KR" dirty="0"/>
              <a:t>,</a:t>
            </a:r>
            <a:r>
              <a:rPr lang="ko-KR" altLang="en-US" dirty="0"/>
              <a:t> 개봉일 순으로 정렬된 상영 영화를 사용자가 이용 가능</a:t>
            </a:r>
            <a:endParaRPr lang="en-US" altLang="ko-KR" dirty="0"/>
          </a:p>
          <a:p>
            <a:r>
              <a:rPr lang="ko-KR" altLang="en-US" b="1" dirty="0"/>
              <a:t>영화를 스토리보드에 추가</a:t>
            </a:r>
            <a:endParaRPr lang="en-US" altLang="ko-KR" b="1" dirty="0"/>
          </a:p>
          <a:p>
            <a:pPr lvl="1"/>
            <a:r>
              <a:rPr lang="ko-KR" altLang="en-US" dirty="0"/>
              <a:t>영화 관람 전 또는 후에 영화에 관련된 자신만의 스토리를 스토리보드에 등록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삭제할 수 있음</a:t>
            </a:r>
            <a:endParaRPr lang="en-US" altLang="ko-KR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헨리 </a:t>
            </a:r>
            <a:r>
              <a:rPr lang="en-US" altLang="ko-KR" dirty="0"/>
              <a:t>(</a:t>
            </a:r>
            <a:r>
              <a:rPr lang="ko-KR" altLang="en-US" dirty="0"/>
              <a:t>서비스 구현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312756-FD32-410B-9DE6-D7686AF72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204864"/>
            <a:ext cx="6274128" cy="4320480"/>
          </a:xfrm>
          <a:prstGeom prst="roundRect">
            <a:avLst>
              <a:gd name="adj" fmla="val 522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BC267A7-E88D-41A1-B856-1E372B406632}"/>
              </a:ext>
            </a:extLst>
          </p:cNvPr>
          <p:cNvSpPr/>
          <p:nvPr/>
        </p:nvSpPr>
        <p:spPr>
          <a:xfrm>
            <a:off x="6732240" y="2564904"/>
            <a:ext cx="2304257" cy="1440160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DA06D7-8757-4CF7-B39D-D24E5F3EE97E}"/>
              </a:ext>
            </a:extLst>
          </p:cNvPr>
          <p:cNvSpPr txBox="1"/>
          <p:nvPr/>
        </p:nvSpPr>
        <p:spPr>
          <a:xfrm>
            <a:off x="6816898" y="2636912"/>
            <a:ext cx="214759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추출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BeautifulSoup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selector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추출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saveImg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with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open(  )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69A49FA-D131-4EB3-B0A4-692DA007E459}"/>
              </a:ext>
            </a:extLst>
          </p:cNvPr>
          <p:cNvSpPr/>
          <p:nvPr/>
        </p:nvSpPr>
        <p:spPr>
          <a:xfrm>
            <a:off x="6732240" y="4365104"/>
            <a:ext cx="2304257" cy="1656184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A6BBA6-6CA2-43E6-A089-5FFB03F774B1}"/>
              </a:ext>
            </a:extLst>
          </p:cNvPr>
          <p:cNvCxnSpPr>
            <a:cxnSpLocks/>
            <a:stCxn id="8" idx="2"/>
            <a:endCxn id="23" idx="0"/>
          </p:cNvCxnSpPr>
          <p:nvPr/>
        </p:nvCxnSpPr>
        <p:spPr>
          <a:xfrm>
            <a:off x="7884369" y="4005064"/>
            <a:ext cx="0" cy="360040"/>
          </a:xfrm>
          <a:prstGeom prst="line">
            <a:avLst/>
          </a:prstGeom>
          <a:ln w="88900" cap="flat">
            <a:solidFill>
              <a:srgbClr val="77F3F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3937019-9ACA-4B0E-8241-A26C6C972F89}"/>
              </a:ext>
            </a:extLst>
          </p:cNvPr>
          <p:cNvSpPr txBox="1"/>
          <p:nvPr/>
        </p:nvSpPr>
        <p:spPr>
          <a:xfrm>
            <a:off x="6816898" y="4486761"/>
            <a:ext cx="21475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추출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BeautifulSoup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.find( ) /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find_all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)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if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 예외처리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cx_Oracle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저장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DFA796C-D679-435C-836E-6C7500A0FBB7}"/>
              </a:ext>
            </a:extLst>
          </p:cNvPr>
          <p:cNvSpPr/>
          <p:nvPr/>
        </p:nvSpPr>
        <p:spPr>
          <a:xfrm>
            <a:off x="2123728" y="4005064"/>
            <a:ext cx="2232248" cy="1959025"/>
          </a:xfrm>
          <a:prstGeom prst="roundRect">
            <a:avLst>
              <a:gd name="adj" fmla="val 233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2E656C4-92DE-4AF3-B2BC-E4C2D5B52AD1}"/>
              </a:ext>
            </a:extLst>
          </p:cNvPr>
          <p:cNvSpPr/>
          <p:nvPr/>
        </p:nvSpPr>
        <p:spPr>
          <a:xfrm>
            <a:off x="1542948" y="2996952"/>
            <a:ext cx="580780" cy="792088"/>
          </a:xfrm>
          <a:prstGeom prst="roundRect">
            <a:avLst>
              <a:gd name="adj" fmla="val 233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BAB84C4-0513-4168-B830-7E3B087ABCE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355976" y="5193196"/>
            <a:ext cx="2376264" cy="0"/>
          </a:xfrm>
          <a:prstGeom prst="line">
            <a:avLst/>
          </a:prstGeom>
          <a:ln w="63500" cap="flat">
            <a:gradFill flip="none" rotWithShape="1">
              <a:gsLst>
                <a:gs pos="0">
                  <a:srgbClr val="FF0000"/>
                </a:gs>
                <a:gs pos="100000">
                  <a:srgbClr val="77F3FA"/>
                </a:gs>
              </a:gsLst>
              <a:lin ang="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715EF12-0EB0-41FF-9751-C69A76592336}"/>
              </a:ext>
            </a:extLst>
          </p:cNvPr>
          <p:cNvSpPr/>
          <p:nvPr/>
        </p:nvSpPr>
        <p:spPr>
          <a:xfrm>
            <a:off x="453430" y="3260159"/>
            <a:ext cx="518170" cy="456873"/>
          </a:xfrm>
          <a:prstGeom prst="roundRect">
            <a:avLst>
              <a:gd name="adj" fmla="val 233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3F3B017-D76E-4AC8-91A4-4DA4BF9BB63E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712515" y="2117159"/>
            <a:ext cx="0" cy="114300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FA3CFD04-D407-45E6-914C-D3E3BC98E17F}"/>
              </a:ext>
            </a:extLst>
          </p:cNvPr>
          <p:cNvSpPr/>
          <p:nvPr/>
        </p:nvSpPr>
        <p:spPr>
          <a:xfrm>
            <a:off x="323528" y="1785229"/>
            <a:ext cx="1382266" cy="331930"/>
          </a:xfrm>
          <a:prstGeom prst="roundRect">
            <a:avLst>
              <a:gd name="adj" fmla="val 784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현재페이지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DD209964-BF66-47FF-A0EA-4E59E3FAE4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9" t="18057" r="3330" b="7581"/>
          <a:stretch/>
        </p:blipFill>
        <p:spPr>
          <a:xfrm>
            <a:off x="1848266" y="6365903"/>
            <a:ext cx="2787763" cy="307536"/>
          </a:xfrm>
          <a:prstGeom prst="roundRect">
            <a:avLst>
              <a:gd name="adj" fmla="val 16667"/>
            </a:avLst>
          </a:prstGeom>
          <a:ln>
            <a:solidFill>
              <a:srgbClr val="FF0000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E283670-849F-4A05-B665-77272C7779E2}"/>
              </a:ext>
            </a:extLst>
          </p:cNvPr>
          <p:cNvCxnSpPr>
            <a:cxnSpLocks/>
          </p:cNvCxnSpPr>
          <p:nvPr/>
        </p:nvCxnSpPr>
        <p:spPr>
          <a:xfrm>
            <a:off x="4636029" y="6525344"/>
            <a:ext cx="2096211" cy="0"/>
          </a:xfrm>
          <a:prstGeom prst="line">
            <a:avLst/>
          </a:prstGeom>
          <a:ln w="63500" cap="flat">
            <a:gradFill flip="none" rotWithShape="1">
              <a:gsLst>
                <a:gs pos="0">
                  <a:srgbClr val="FF0000"/>
                </a:gs>
                <a:gs pos="100000">
                  <a:srgbClr val="77F3FA"/>
                </a:gs>
              </a:gsLst>
              <a:lin ang="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6D6E5F-4835-4C9C-8DDB-6F4A8DE9A1B8}"/>
              </a:ext>
            </a:extLst>
          </p:cNvPr>
          <p:cNvSpPr/>
          <p:nvPr/>
        </p:nvSpPr>
        <p:spPr>
          <a:xfrm>
            <a:off x="6732240" y="6202436"/>
            <a:ext cx="2304257" cy="465788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322C68-734A-45CD-A639-2864670DDF31}"/>
              </a:ext>
            </a:extLst>
          </p:cNvPr>
          <p:cNvSpPr txBox="1"/>
          <p:nvPr/>
        </p:nvSpPr>
        <p:spPr>
          <a:xfrm>
            <a:off x="6816898" y="6273747"/>
            <a:ext cx="21475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페이징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10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개씩 출력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A0E3CCE-2BE9-42FF-A109-AB94DA45D328}"/>
              </a:ext>
            </a:extLst>
          </p:cNvPr>
          <p:cNvCxnSpPr>
            <a:cxnSpLocks/>
          </p:cNvCxnSpPr>
          <p:nvPr/>
        </p:nvCxnSpPr>
        <p:spPr>
          <a:xfrm>
            <a:off x="2123728" y="3429000"/>
            <a:ext cx="4608512" cy="0"/>
          </a:xfrm>
          <a:prstGeom prst="line">
            <a:avLst/>
          </a:prstGeom>
          <a:ln w="63500" cap="flat">
            <a:gradFill flip="none" rotWithShape="1">
              <a:gsLst>
                <a:gs pos="0">
                  <a:srgbClr val="FF0000"/>
                </a:gs>
                <a:gs pos="100000">
                  <a:srgbClr val="77F3FA"/>
                </a:gs>
              </a:gsLst>
              <a:lin ang="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73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헨리 </a:t>
            </a:r>
            <a:r>
              <a:rPr lang="en-US" altLang="ko-KR" dirty="0"/>
              <a:t>(</a:t>
            </a:r>
            <a:r>
              <a:rPr lang="ko-KR" altLang="en-US" dirty="0"/>
              <a:t>서비스 구현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312756-FD32-410B-9DE6-D7686AF72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204864"/>
            <a:ext cx="6274128" cy="4320480"/>
          </a:xfrm>
          <a:prstGeom prst="roundRect">
            <a:avLst>
              <a:gd name="adj" fmla="val 522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81A27B0-A339-4BFC-AE32-184F50EBF501}"/>
              </a:ext>
            </a:extLst>
          </p:cNvPr>
          <p:cNvSpPr/>
          <p:nvPr/>
        </p:nvSpPr>
        <p:spPr>
          <a:xfrm>
            <a:off x="1547663" y="2564904"/>
            <a:ext cx="2304257" cy="360040"/>
          </a:xfrm>
          <a:prstGeom prst="roundRect">
            <a:avLst>
              <a:gd name="adj" fmla="val 784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BC267A7-E88D-41A1-B856-1E372B406632}"/>
              </a:ext>
            </a:extLst>
          </p:cNvPr>
          <p:cNvSpPr/>
          <p:nvPr/>
        </p:nvSpPr>
        <p:spPr>
          <a:xfrm>
            <a:off x="6732240" y="2564904"/>
            <a:ext cx="2304257" cy="1440160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82CA7C0-B5D1-477E-8683-087A7747E9F7}"/>
              </a:ext>
            </a:extLst>
          </p:cNvPr>
          <p:cNvCxnSpPr/>
          <p:nvPr/>
        </p:nvCxnSpPr>
        <p:spPr>
          <a:xfrm>
            <a:off x="2195736" y="3140968"/>
            <a:ext cx="576064" cy="0"/>
          </a:xfrm>
          <a:prstGeom prst="line">
            <a:avLst/>
          </a:prstGeom>
          <a:ln w="3810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92F250D-B27E-4AF0-8FDA-EED8A336B0FD}"/>
              </a:ext>
            </a:extLst>
          </p:cNvPr>
          <p:cNvCxnSpPr/>
          <p:nvPr/>
        </p:nvCxnSpPr>
        <p:spPr>
          <a:xfrm>
            <a:off x="2195736" y="3429000"/>
            <a:ext cx="576064" cy="0"/>
          </a:xfrm>
          <a:prstGeom prst="line">
            <a:avLst/>
          </a:prstGeom>
          <a:ln w="3810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6FC852A-2D12-41BC-8D4E-36F01735EB3B}"/>
              </a:ext>
            </a:extLst>
          </p:cNvPr>
          <p:cNvCxnSpPr/>
          <p:nvPr/>
        </p:nvCxnSpPr>
        <p:spPr>
          <a:xfrm>
            <a:off x="2915816" y="3429000"/>
            <a:ext cx="576064" cy="0"/>
          </a:xfrm>
          <a:prstGeom prst="line">
            <a:avLst/>
          </a:prstGeom>
          <a:ln w="3810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CC09CA0-B21F-4EE0-8838-8EA8B16E8E93}"/>
              </a:ext>
            </a:extLst>
          </p:cNvPr>
          <p:cNvCxnSpPr>
            <a:cxnSpLocks/>
          </p:cNvCxnSpPr>
          <p:nvPr/>
        </p:nvCxnSpPr>
        <p:spPr>
          <a:xfrm>
            <a:off x="2195736" y="3789040"/>
            <a:ext cx="864096" cy="0"/>
          </a:xfrm>
          <a:prstGeom prst="line">
            <a:avLst/>
          </a:prstGeom>
          <a:ln w="3810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3846EBD-FD95-4499-8362-8AF802443CA7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851920" y="2744924"/>
            <a:ext cx="2880320" cy="0"/>
          </a:xfrm>
          <a:prstGeom prst="line">
            <a:avLst/>
          </a:prstGeom>
          <a:ln w="127000" cap="flat">
            <a:gradFill flip="none" rotWithShape="1">
              <a:gsLst>
                <a:gs pos="0">
                  <a:srgbClr val="FF0000"/>
                </a:gs>
                <a:gs pos="100000">
                  <a:srgbClr val="77F3FA"/>
                </a:gs>
              </a:gsLst>
              <a:lin ang="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0DA06D7-8757-4CF7-B39D-D24E5F3EE97E}"/>
              </a:ext>
            </a:extLst>
          </p:cNvPr>
          <p:cNvSpPr txBox="1"/>
          <p:nvPr/>
        </p:nvSpPr>
        <p:spPr>
          <a:xfrm>
            <a:off x="6816898" y="2636912"/>
            <a:ext cx="214759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쿼리문을 통해서 정렬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영화제목순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관람평순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(desc)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예매율순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(desc)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개봉일순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(desc)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69A49FA-D131-4EB3-B0A4-692DA007E459}"/>
              </a:ext>
            </a:extLst>
          </p:cNvPr>
          <p:cNvSpPr/>
          <p:nvPr/>
        </p:nvSpPr>
        <p:spPr>
          <a:xfrm>
            <a:off x="6732240" y="4365104"/>
            <a:ext cx="2304257" cy="2160240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A6BBA6-6CA2-43E6-A089-5FFB03F774B1}"/>
              </a:ext>
            </a:extLst>
          </p:cNvPr>
          <p:cNvCxnSpPr>
            <a:cxnSpLocks/>
            <a:stCxn id="8" idx="2"/>
            <a:endCxn id="23" idx="0"/>
          </p:cNvCxnSpPr>
          <p:nvPr/>
        </p:nvCxnSpPr>
        <p:spPr>
          <a:xfrm>
            <a:off x="7884369" y="4005064"/>
            <a:ext cx="0" cy="360040"/>
          </a:xfrm>
          <a:prstGeom prst="line">
            <a:avLst/>
          </a:prstGeom>
          <a:ln w="88900" cap="flat">
            <a:solidFill>
              <a:srgbClr val="77F3F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3937019-9ACA-4B0E-8241-A26C6C972F89}"/>
              </a:ext>
            </a:extLst>
          </p:cNvPr>
          <p:cNvSpPr txBox="1"/>
          <p:nvPr/>
        </p:nvSpPr>
        <p:spPr>
          <a:xfrm>
            <a:off x="6816898" y="4486761"/>
            <a:ext cx="2147590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MOVIES 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MNO KEY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2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TITLE (</a:t>
            </a:r>
            <a:r>
              <a:rPr lang="ko-KR" altLang="en-US" sz="12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영화제목</a:t>
            </a:r>
            <a:r>
              <a:rPr lang="en-US" altLang="ko-KR" sz="12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2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VIEWRATING (</a:t>
            </a:r>
            <a:r>
              <a:rPr lang="ko-KR" altLang="en-US" sz="12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관람평</a:t>
            </a:r>
            <a:r>
              <a:rPr lang="en-US" altLang="ko-KR" sz="12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2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SALESRATING (</a:t>
            </a:r>
            <a:r>
              <a:rPr lang="ko-KR" altLang="en-US" sz="1200" b="1" i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예매율</a:t>
            </a:r>
            <a:r>
              <a:rPr lang="en-US" altLang="ko-KR" sz="12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RUNTIME 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상영시간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2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RELEASEDATE (</a:t>
            </a:r>
            <a:r>
              <a:rPr lang="ko-KR" altLang="en-US" sz="12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개봉일</a:t>
            </a:r>
            <a:r>
              <a:rPr lang="en-US" altLang="ko-KR" sz="12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FILMDIRECTOR 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감독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IMGTITLE 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src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용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BE53A54-C956-4146-8EA1-9F24C3238950}"/>
              </a:ext>
            </a:extLst>
          </p:cNvPr>
          <p:cNvSpPr/>
          <p:nvPr/>
        </p:nvSpPr>
        <p:spPr>
          <a:xfrm>
            <a:off x="2123728" y="4077085"/>
            <a:ext cx="1944216" cy="792075"/>
          </a:xfrm>
          <a:prstGeom prst="roundRect">
            <a:avLst>
              <a:gd name="adj" fmla="val 784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C9526CF4-896A-480D-8906-C7B9B7B01EB1}"/>
              </a:ext>
            </a:extLst>
          </p:cNvPr>
          <p:cNvCxnSpPr>
            <a:cxnSpLocks/>
            <a:stCxn id="31" idx="3"/>
            <a:endCxn id="23" idx="1"/>
          </p:cNvCxnSpPr>
          <p:nvPr/>
        </p:nvCxnSpPr>
        <p:spPr>
          <a:xfrm>
            <a:off x="4067944" y="4473123"/>
            <a:ext cx="2664296" cy="972101"/>
          </a:xfrm>
          <a:prstGeom prst="bentConnector3">
            <a:avLst/>
          </a:prstGeom>
          <a:ln w="92075">
            <a:gradFill>
              <a:gsLst>
                <a:gs pos="0">
                  <a:srgbClr val="FF0000"/>
                </a:gs>
                <a:gs pos="100000">
                  <a:srgbClr val="77F3FA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3681F25E-0BF8-4A76-A2CC-BAF9838154E6}"/>
              </a:ext>
            </a:extLst>
          </p:cNvPr>
          <p:cNvSpPr/>
          <p:nvPr/>
        </p:nvSpPr>
        <p:spPr>
          <a:xfrm>
            <a:off x="1516376" y="5107211"/>
            <a:ext cx="679360" cy="842069"/>
          </a:xfrm>
          <a:prstGeom prst="roundRect">
            <a:avLst>
              <a:gd name="adj" fmla="val 784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FC986A4F-C139-455C-896C-DB73D92EC771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2195736" y="5528246"/>
            <a:ext cx="4752528" cy="625666"/>
          </a:xfrm>
          <a:prstGeom prst="bentConnector3">
            <a:avLst/>
          </a:prstGeom>
          <a:ln w="57150">
            <a:gradFill>
              <a:gsLst>
                <a:gs pos="0">
                  <a:srgbClr val="FF0000"/>
                </a:gs>
                <a:gs pos="100000">
                  <a:srgbClr val="77F3FA"/>
                </a:gs>
              </a:gsLst>
              <a:lin ang="5400000" scaled="1"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680328A5-B844-494D-9035-BCEFF8456449}"/>
              </a:ext>
            </a:extLst>
          </p:cNvPr>
          <p:cNvSpPr/>
          <p:nvPr/>
        </p:nvSpPr>
        <p:spPr>
          <a:xfrm>
            <a:off x="2380472" y="5542587"/>
            <a:ext cx="1975504" cy="44502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 err="1">
                <a:solidFill>
                  <a:srgbClr val="3F7F7F"/>
                </a:solidFill>
                <a:latin typeface="Consolas" panose="020B0609020204030204" pitchFamily="49" charset="0"/>
              </a:rPr>
              <a:t>img</a:t>
            </a:r>
            <a:r>
              <a:rPr lang="en-US" sz="100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7F007F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</a:p>
          <a:p>
            <a:pPr algn="ctr"/>
            <a:r>
              <a:rPr lang="en-US" sz="1000" i="1" dirty="0">
                <a:solidFill>
                  <a:srgbClr val="2A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sz="1000" i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${</a:t>
            </a:r>
            <a:r>
              <a:rPr lang="en-US" sz="1000" i="1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mdto.imgtitle</a:t>
            </a:r>
            <a:r>
              <a:rPr lang="en-US" sz="1000" i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}</a:t>
            </a:r>
            <a:r>
              <a:rPr lang="en-US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.jpg"</a:t>
            </a:r>
            <a:r>
              <a:rPr lang="en-US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en-US" sz="1000" dirty="0">
              <a:solidFill>
                <a:srgbClr val="77F3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1435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헨리 </a:t>
            </a:r>
            <a:r>
              <a:rPr lang="en-US" altLang="ko-KR" dirty="0"/>
              <a:t>(</a:t>
            </a:r>
            <a:r>
              <a:rPr lang="ko-KR" altLang="en-US" dirty="0"/>
              <a:t>서비스 구현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312756-FD32-410B-9DE6-D7686AF727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15" r="16218"/>
          <a:stretch/>
        </p:blipFill>
        <p:spPr>
          <a:xfrm>
            <a:off x="107504" y="2204864"/>
            <a:ext cx="4176447" cy="4320480"/>
          </a:xfrm>
          <a:prstGeom prst="roundRect">
            <a:avLst>
              <a:gd name="adj" fmla="val 522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4DB89FD-EF66-4B07-9820-13BDC54B2921}"/>
              </a:ext>
            </a:extLst>
          </p:cNvPr>
          <p:cNvSpPr/>
          <p:nvPr/>
        </p:nvSpPr>
        <p:spPr>
          <a:xfrm>
            <a:off x="3635896" y="3176972"/>
            <a:ext cx="648055" cy="396044"/>
          </a:xfrm>
          <a:prstGeom prst="roundRect">
            <a:avLst>
              <a:gd name="adj" fmla="val 784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851F51-F013-4E56-BD29-7D1B136C35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802" r="5310" b="7149"/>
          <a:stretch/>
        </p:blipFill>
        <p:spPr>
          <a:xfrm>
            <a:off x="5004048" y="2204864"/>
            <a:ext cx="998189" cy="4320480"/>
          </a:xfrm>
          <a:prstGeom prst="roundRect">
            <a:avLst>
              <a:gd name="adj" fmla="val 1030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2985C23-F46E-4BA9-9A1E-602EC26E7913}"/>
              </a:ext>
            </a:extLst>
          </p:cNvPr>
          <p:cNvSpPr/>
          <p:nvPr/>
        </p:nvSpPr>
        <p:spPr>
          <a:xfrm>
            <a:off x="5436096" y="3176972"/>
            <a:ext cx="432031" cy="396044"/>
          </a:xfrm>
          <a:prstGeom prst="roundRect">
            <a:avLst>
              <a:gd name="adj" fmla="val 784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618688C-E483-4511-9BFB-C1DEA90FDAE7}"/>
              </a:ext>
            </a:extLst>
          </p:cNvPr>
          <p:cNvCxnSpPr>
            <a:cxnSpLocks/>
            <a:stCxn id="22" idx="3"/>
            <a:endCxn id="25" idx="1"/>
          </p:cNvCxnSpPr>
          <p:nvPr/>
        </p:nvCxnSpPr>
        <p:spPr>
          <a:xfrm>
            <a:off x="4283951" y="3374994"/>
            <a:ext cx="11521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41A52ABA-7AE4-4E81-A1B4-25BAAFF183F0}"/>
              </a:ext>
            </a:extLst>
          </p:cNvPr>
          <p:cNvSpPr/>
          <p:nvPr/>
        </p:nvSpPr>
        <p:spPr>
          <a:xfrm>
            <a:off x="6228184" y="2204864"/>
            <a:ext cx="2808313" cy="936104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B12245-BDB9-40B7-B686-B4FEA63BD84A}"/>
              </a:ext>
            </a:extLst>
          </p:cNvPr>
          <p:cNvSpPr txBox="1"/>
          <p:nvPr/>
        </p:nvSpPr>
        <p:spPr>
          <a:xfrm>
            <a:off x="6300192" y="2254513"/>
            <a:ext cx="266429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회원별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스토리보드 보유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61950" indent="-361950"/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 번 추가한 영화는 다시 추가할 수 없음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67F3090-2ACA-40B8-89A7-91854C375773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7632341" y="3140968"/>
            <a:ext cx="0" cy="576065"/>
          </a:xfrm>
          <a:prstGeom prst="line">
            <a:avLst/>
          </a:prstGeom>
          <a:ln w="88900" cap="flat">
            <a:solidFill>
              <a:srgbClr val="77F3F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FD03FD8-0630-4FB8-9EFE-4D876E320F9E}"/>
              </a:ext>
            </a:extLst>
          </p:cNvPr>
          <p:cNvSpPr/>
          <p:nvPr/>
        </p:nvSpPr>
        <p:spPr>
          <a:xfrm>
            <a:off x="6228184" y="3717032"/>
            <a:ext cx="2808313" cy="2808311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B81636-3D78-48FD-A36F-FE4AB25F9923}"/>
              </a:ext>
            </a:extLst>
          </p:cNvPr>
          <p:cNvSpPr txBox="1"/>
          <p:nvPr/>
        </p:nvSpPr>
        <p:spPr>
          <a:xfrm>
            <a:off x="6300192" y="3766682"/>
            <a:ext cx="266429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 전달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mno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 전달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B4A3F6F-A49F-4C0A-8816-25503043FB68}"/>
              </a:ext>
            </a:extLst>
          </p:cNvPr>
          <p:cNvSpPr txBox="1"/>
          <p:nvPr/>
        </p:nvSpPr>
        <p:spPr>
          <a:xfrm>
            <a:off x="6300192" y="4548923"/>
            <a:ext cx="26642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</a:rPr>
              <a:t>a </a:t>
            </a:r>
            <a:r>
              <a:rPr lang="en-US" sz="1200" dirty="0" err="1">
                <a:solidFill>
                  <a:srgbClr val="7F007F"/>
                </a:solidFill>
                <a:latin typeface="Consolas" panose="020B0609020204030204" pitchFamily="49" charset="0"/>
              </a:rPr>
              <a:t>href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sz="12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henry_ok.jsp?mno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=   </a:t>
            </a:r>
            <a:r>
              <a:rPr lang="en-US" sz="1200" i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${</a:t>
            </a:r>
            <a:r>
              <a:rPr lang="en-US" sz="1200" i="1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mdto.mno</a:t>
            </a:r>
            <a:r>
              <a:rPr lang="en-US" sz="1200" i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&amp;id=</a:t>
            </a:r>
            <a:r>
              <a:rPr lang="en-US" sz="1200" i="1" dirty="0">
                <a:solidFill>
                  <a:srgbClr val="BF5F3F"/>
                </a:solidFill>
                <a:latin typeface="Consolas" panose="020B0609020204030204" pitchFamily="49" charset="0"/>
              </a:rPr>
              <a:t>&lt;%=</a:t>
            </a:r>
            <a:r>
              <a:rPr lang="en-US" sz="1200" i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id</a:t>
            </a:r>
            <a:r>
              <a:rPr lang="en-US" sz="1200" i="1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en-US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64D403-DCB2-408E-ACC6-A13C3682B523}"/>
              </a:ext>
            </a:extLst>
          </p:cNvPr>
          <p:cNvSpPr txBox="1"/>
          <p:nvPr/>
        </p:nvSpPr>
        <p:spPr>
          <a:xfrm>
            <a:off x="6300192" y="5010588"/>
            <a:ext cx="26642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회원별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관리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61950" indent="-361950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영화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mymovielist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테이블에 데이터 저장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61950" indent="-361950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mymovielist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테이블에 회원의 데이터 있다면 버튼을 스토리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변경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204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AA091E8-BDA0-4E86-BDA3-E4A817E48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4458285"/>
            <a:ext cx="5509848" cy="2060557"/>
          </a:xfrm>
          <a:prstGeom prst="roundRect">
            <a:avLst>
              <a:gd name="adj" fmla="val 7272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C17AAD1-0B33-4C85-8135-1EA3A4BC51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983"/>
          <a:stretch/>
        </p:blipFill>
        <p:spPr>
          <a:xfrm>
            <a:off x="179512" y="2312195"/>
            <a:ext cx="5509848" cy="1980901"/>
          </a:xfrm>
          <a:prstGeom prst="roundRect">
            <a:avLst>
              <a:gd name="adj" fmla="val 714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헨리 </a:t>
            </a:r>
            <a:r>
              <a:rPr lang="en-US" altLang="ko-KR" dirty="0"/>
              <a:t>(</a:t>
            </a:r>
            <a:r>
              <a:rPr lang="ko-KR" altLang="en-US" dirty="0"/>
              <a:t>서비스 구현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BC267A7-E88D-41A1-B856-1E372B406632}"/>
              </a:ext>
            </a:extLst>
          </p:cNvPr>
          <p:cNvSpPr/>
          <p:nvPr/>
        </p:nvSpPr>
        <p:spPr>
          <a:xfrm>
            <a:off x="5868144" y="2330511"/>
            <a:ext cx="2592289" cy="594433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DA06D7-8757-4CF7-B39D-D24E5F3EE97E}"/>
              </a:ext>
            </a:extLst>
          </p:cNvPr>
          <p:cNvSpPr txBox="1"/>
          <p:nvPr/>
        </p:nvSpPr>
        <p:spPr>
          <a:xfrm>
            <a:off x="6006142" y="2450656"/>
            <a:ext cx="24482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 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2CB2932D-D399-49FE-B2B6-B71185BD842D}"/>
              </a:ext>
            </a:extLst>
          </p:cNvPr>
          <p:cNvSpPr/>
          <p:nvPr/>
        </p:nvSpPr>
        <p:spPr>
          <a:xfrm>
            <a:off x="5868144" y="3645024"/>
            <a:ext cx="2592289" cy="1728192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C9AA76B-B1DB-4C43-A2DC-FA7DB1C707C5}"/>
              </a:ext>
            </a:extLst>
          </p:cNvPr>
          <p:cNvSpPr txBox="1"/>
          <p:nvPr/>
        </p:nvSpPr>
        <p:spPr>
          <a:xfrm>
            <a:off x="5868144" y="3763703"/>
            <a:ext cx="2520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회원은 자기만의 스토리 보드를 보유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8775" indent="-358775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id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값과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title(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영화제목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값을 서로 전달하면서 모든 데이터가 회원의 데이터인지 확인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5B3ECF8-469B-4215-93B0-1B6C836F9B4B}"/>
              </a:ext>
            </a:extLst>
          </p:cNvPr>
          <p:cNvSpPr/>
          <p:nvPr/>
        </p:nvSpPr>
        <p:spPr>
          <a:xfrm>
            <a:off x="5868144" y="5930911"/>
            <a:ext cx="2592289" cy="594433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D1003F-9AE6-4ECC-BD6D-D1CC7004C52B}"/>
              </a:ext>
            </a:extLst>
          </p:cNvPr>
          <p:cNvSpPr txBox="1"/>
          <p:nvPr/>
        </p:nvSpPr>
        <p:spPr>
          <a:xfrm>
            <a:off x="6006142" y="6051056"/>
            <a:ext cx="24482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 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86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C17AAD1-0B33-4C85-8135-1EA3A4BC5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312195"/>
            <a:ext cx="5509848" cy="4213149"/>
          </a:xfrm>
          <a:prstGeom prst="roundRect">
            <a:avLst>
              <a:gd name="adj" fmla="val 714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헨리 </a:t>
            </a:r>
            <a:r>
              <a:rPr lang="en-US" altLang="ko-KR" dirty="0"/>
              <a:t>(</a:t>
            </a:r>
            <a:r>
              <a:rPr lang="ko-KR" altLang="en-US" dirty="0"/>
              <a:t>서비스 구현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BC267A7-E88D-41A1-B856-1E372B406632}"/>
              </a:ext>
            </a:extLst>
          </p:cNvPr>
          <p:cNvSpPr/>
          <p:nvPr/>
        </p:nvSpPr>
        <p:spPr>
          <a:xfrm>
            <a:off x="6444208" y="2312195"/>
            <a:ext cx="2592289" cy="1143000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3846EBD-FD95-4499-8362-8AF802443CA7}"/>
              </a:ext>
            </a:extLst>
          </p:cNvPr>
          <p:cNvCxnSpPr>
            <a:cxnSpLocks/>
          </p:cNvCxnSpPr>
          <p:nvPr/>
        </p:nvCxnSpPr>
        <p:spPr>
          <a:xfrm>
            <a:off x="5508098" y="2744924"/>
            <a:ext cx="936110" cy="0"/>
          </a:xfrm>
          <a:prstGeom prst="line">
            <a:avLst/>
          </a:prstGeom>
          <a:ln w="127000" cap="flat">
            <a:gradFill flip="none" rotWithShape="1">
              <a:gsLst>
                <a:gs pos="0">
                  <a:srgbClr val="FF0000"/>
                </a:gs>
                <a:gs pos="100000">
                  <a:srgbClr val="77F3FA"/>
                </a:gs>
              </a:gsLst>
              <a:lin ang="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0DA06D7-8757-4CF7-B39D-D24E5F3EE97E}"/>
              </a:ext>
            </a:extLst>
          </p:cNvPr>
          <p:cNvSpPr txBox="1"/>
          <p:nvPr/>
        </p:nvSpPr>
        <p:spPr>
          <a:xfrm>
            <a:off x="6516216" y="2347715"/>
            <a:ext cx="2448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추가한 영화목록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등록일 순 출력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61950" indent="-361950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값으로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61950" indent="-361950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회원별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내용 출력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69A49FA-D131-4EB3-B0A4-692DA007E459}"/>
              </a:ext>
            </a:extLst>
          </p:cNvPr>
          <p:cNvSpPr/>
          <p:nvPr/>
        </p:nvSpPr>
        <p:spPr>
          <a:xfrm>
            <a:off x="6444208" y="3689263"/>
            <a:ext cx="2592289" cy="1323914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A6BBA6-6CA2-43E6-A089-5FFB03F774B1}"/>
              </a:ext>
            </a:extLst>
          </p:cNvPr>
          <p:cNvCxnSpPr>
            <a:cxnSpLocks/>
            <a:stCxn id="8" idx="2"/>
            <a:endCxn id="23" idx="0"/>
          </p:cNvCxnSpPr>
          <p:nvPr/>
        </p:nvCxnSpPr>
        <p:spPr>
          <a:xfrm>
            <a:off x="7740353" y="3455195"/>
            <a:ext cx="0" cy="234068"/>
          </a:xfrm>
          <a:prstGeom prst="line">
            <a:avLst/>
          </a:prstGeom>
          <a:ln w="88900" cap="flat">
            <a:solidFill>
              <a:srgbClr val="77F3F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3937019-9ACA-4B0E-8241-A26C6C972F89}"/>
              </a:ext>
            </a:extLst>
          </p:cNvPr>
          <p:cNvSpPr txBox="1"/>
          <p:nvPr/>
        </p:nvSpPr>
        <p:spPr>
          <a:xfrm>
            <a:off x="6516216" y="3771476"/>
            <a:ext cx="2147590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MOVIES 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MNO KEY , TITLE (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영화제목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, VIEWRATING (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관람평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 SALESRATING (</a:t>
            </a:r>
            <a:r>
              <a:rPr lang="ko-KR" altLang="en-US" sz="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예매율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RUNTIME (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상영시간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RELEASEDATE (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개봉일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FILMDIRECTOR (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감독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IMGTITLE (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</a:t>
            </a:r>
            <a:r>
              <a:rPr lang="en-US" altLang="ko-KR" sz="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src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용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200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ID (</a:t>
            </a:r>
            <a:r>
              <a:rPr lang="ko-KR" altLang="en-US" sz="1200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회원 아이디</a:t>
            </a:r>
            <a:r>
              <a:rPr lang="en-US" altLang="ko-KR" sz="1200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WRITEDATE 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등록일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B1D185A-1D0E-4C4F-B87A-4B6E654B10AE}"/>
              </a:ext>
            </a:extLst>
          </p:cNvPr>
          <p:cNvSpPr/>
          <p:nvPr/>
        </p:nvSpPr>
        <p:spPr>
          <a:xfrm>
            <a:off x="320845" y="3284984"/>
            <a:ext cx="518170" cy="456873"/>
          </a:xfrm>
          <a:prstGeom prst="roundRect">
            <a:avLst>
              <a:gd name="adj" fmla="val 233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676A844-3B94-427E-A457-42BF00673D9E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579930" y="2208381"/>
            <a:ext cx="0" cy="1076603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42D8B4C-55BA-4A39-A357-846EDAD58A3D}"/>
              </a:ext>
            </a:extLst>
          </p:cNvPr>
          <p:cNvSpPr/>
          <p:nvPr/>
        </p:nvSpPr>
        <p:spPr>
          <a:xfrm>
            <a:off x="190943" y="1876451"/>
            <a:ext cx="1382266" cy="331930"/>
          </a:xfrm>
          <a:prstGeom prst="roundRect">
            <a:avLst>
              <a:gd name="adj" fmla="val 784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현재페이지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645B005-4813-4322-B831-A39FE3CD237D}"/>
              </a:ext>
            </a:extLst>
          </p:cNvPr>
          <p:cNvSpPr/>
          <p:nvPr/>
        </p:nvSpPr>
        <p:spPr>
          <a:xfrm>
            <a:off x="1259635" y="2445463"/>
            <a:ext cx="4248463" cy="1129823"/>
          </a:xfrm>
          <a:prstGeom prst="roundRect">
            <a:avLst>
              <a:gd name="adj" fmla="val 784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CC19C40-A996-491A-AE97-8B957E5E84BB}"/>
              </a:ext>
            </a:extLst>
          </p:cNvPr>
          <p:cNvCxnSpPr>
            <a:cxnSpLocks/>
          </p:cNvCxnSpPr>
          <p:nvPr/>
        </p:nvCxnSpPr>
        <p:spPr>
          <a:xfrm>
            <a:off x="4427984" y="2636912"/>
            <a:ext cx="1008112" cy="0"/>
          </a:xfrm>
          <a:prstGeom prst="line">
            <a:avLst/>
          </a:prstGeom>
          <a:ln w="3810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19874A4A-CB30-48E4-AAAD-34563CFAC6B8}"/>
              </a:ext>
            </a:extLst>
          </p:cNvPr>
          <p:cNvSpPr/>
          <p:nvPr/>
        </p:nvSpPr>
        <p:spPr>
          <a:xfrm>
            <a:off x="4932040" y="2865244"/>
            <a:ext cx="401304" cy="275724"/>
          </a:xfrm>
          <a:prstGeom prst="roundRect">
            <a:avLst>
              <a:gd name="adj" fmla="val 233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2CB2932D-D399-49FE-B2B6-B71185BD842D}"/>
              </a:ext>
            </a:extLst>
          </p:cNvPr>
          <p:cNvSpPr/>
          <p:nvPr/>
        </p:nvSpPr>
        <p:spPr>
          <a:xfrm>
            <a:off x="6444208" y="5427467"/>
            <a:ext cx="2592289" cy="1097877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C9AA76B-B1DB-4C43-A2DC-FA7DB1C707C5}"/>
              </a:ext>
            </a:extLst>
          </p:cNvPr>
          <p:cNvSpPr txBox="1"/>
          <p:nvPr/>
        </p:nvSpPr>
        <p:spPr>
          <a:xfrm>
            <a:off x="6516216" y="5509681"/>
            <a:ext cx="2448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영화 내용 삭제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61950" indent="-361950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삭제시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나의 영화 데이터와 작성한 스토리 모두 삭제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BB1E6C76-7E19-48D8-A764-FBE94F0844DA}"/>
              </a:ext>
            </a:extLst>
          </p:cNvPr>
          <p:cNvCxnSpPr>
            <a:cxnSpLocks/>
            <a:stCxn id="39" idx="2"/>
            <a:endCxn id="40" idx="1"/>
          </p:cNvCxnSpPr>
          <p:nvPr/>
        </p:nvCxnSpPr>
        <p:spPr>
          <a:xfrm rot="16200000" flipH="1">
            <a:off x="4370731" y="3902929"/>
            <a:ext cx="2835438" cy="1311516"/>
          </a:xfrm>
          <a:prstGeom prst="bentConnector2">
            <a:avLst/>
          </a:prstGeom>
          <a:ln w="92075">
            <a:gradFill>
              <a:gsLst>
                <a:gs pos="0">
                  <a:srgbClr val="FF0000"/>
                </a:gs>
                <a:gs pos="100000">
                  <a:srgbClr val="77F3FA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id="{57584FB6-9F30-4EA5-BF80-D16A909FDA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1" t="5266" r="1812" b="5036"/>
          <a:stretch/>
        </p:blipFill>
        <p:spPr>
          <a:xfrm>
            <a:off x="2284574" y="5150875"/>
            <a:ext cx="2658467" cy="849579"/>
          </a:xfrm>
          <a:prstGeom prst="roundRect">
            <a:avLst>
              <a:gd name="adj" fmla="val 16667"/>
            </a:avLst>
          </a:prstGeom>
          <a:ln w="9525">
            <a:solidFill>
              <a:srgbClr val="FF0000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8225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565BD565-28AE-4F6C-8486-6B45B2C22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32" y="2247970"/>
            <a:ext cx="5877094" cy="4421390"/>
          </a:xfrm>
          <a:prstGeom prst="roundRect">
            <a:avLst>
              <a:gd name="adj" fmla="val 450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B1598E47-4181-4377-A57E-B80CE1E305F0}"/>
              </a:ext>
            </a:extLst>
          </p:cNvPr>
          <p:cNvCxnSpPr>
            <a:cxnSpLocks/>
            <a:stCxn id="45" idx="3"/>
            <a:endCxn id="40" idx="1"/>
          </p:cNvCxnSpPr>
          <p:nvPr/>
        </p:nvCxnSpPr>
        <p:spPr>
          <a:xfrm flipV="1">
            <a:off x="6012160" y="6093296"/>
            <a:ext cx="720080" cy="180020"/>
          </a:xfrm>
          <a:prstGeom prst="bentConnector3">
            <a:avLst>
              <a:gd name="adj1" fmla="val 50000"/>
            </a:avLst>
          </a:prstGeom>
          <a:ln w="92075">
            <a:gradFill>
              <a:gsLst>
                <a:gs pos="0">
                  <a:srgbClr val="FF0000"/>
                </a:gs>
                <a:gs pos="100000">
                  <a:srgbClr val="77F3FA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헨리 </a:t>
            </a:r>
            <a:r>
              <a:rPr lang="en-US" altLang="ko-KR" dirty="0"/>
              <a:t>(</a:t>
            </a:r>
            <a:r>
              <a:rPr lang="ko-KR" altLang="en-US" dirty="0"/>
              <a:t>서비스 구현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BC267A7-E88D-41A1-B856-1E372B406632}"/>
              </a:ext>
            </a:extLst>
          </p:cNvPr>
          <p:cNvSpPr/>
          <p:nvPr/>
        </p:nvSpPr>
        <p:spPr>
          <a:xfrm>
            <a:off x="6732240" y="2312195"/>
            <a:ext cx="2304257" cy="1332830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DA06D7-8757-4CF7-B39D-D24E5F3EE97E}"/>
              </a:ext>
            </a:extLst>
          </p:cNvPr>
          <p:cNvSpPr txBox="1"/>
          <p:nvPr/>
        </p:nvSpPr>
        <p:spPr>
          <a:xfrm>
            <a:off x="6816898" y="2347715"/>
            <a:ext cx="214759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나의 스토리 등록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61950" indent="-361950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등록시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STORYBOARD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데이터 저장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69A49FA-D131-4EB3-B0A4-692DA007E459}"/>
              </a:ext>
            </a:extLst>
          </p:cNvPr>
          <p:cNvSpPr/>
          <p:nvPr/>
        </p:nvSpPr>
        <p:spPr>
          <a:xfrm>
            <a:off x="6732240" y="3927385"/>
            <a:ext cx="2304257" cy="1229430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A6BBA6-6CA2-43E6-A089-5FFB03F774B1}"/>
              </a:ext>
            </a:extLst>
          </p:cNvPr>
          <p:cNvCxnSpPr>
            <a:cxnSpLocks/>
            <a:stCxn id="8" idx="2"/>
            <a:endCxn id="23" idx="0"/>
          </p:cNvCxnSpPr>
          <p:nvPr/>
        </p:nvCxnSpPr>
        <p:spPr>
          <a:xfrm>
            <a:off x="7884369" y="3645025"/>
            <a:ext cx="0" cy="282360"/>
          </a:xfrm>
          <a:prstGeom prst="line">
            <a:avLst/>
          </a:prstGeom>
          <a:ln w="88900" cap="flat">
            <a:solidFill>
              <a:srgbClr val="77F3F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3937019-9ACA-4B0E-8241-A26C6C972F89}"/>
              </a:ext>
            </a:extLst>
          </p:cNvPr>
          <p:cNvSpPr txBox="1"/>
          <p:nvPr/>
        </p:nvSpPr>
        <p:spPr>
          <a:xfrm>
            <a:off x="6816898" y="3978199"/>
            <a:ext cx="214759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STORYBOARD 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MOVIETITLE 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영화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CONTENT 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스토리 내용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WRITEDATE 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등록 날짜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ID (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회원별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645B005-4813-4322-B831-A39FE3CD237D}"/>
              </a:ext>
            </a:extLst>
          </p:cNvPr>
          <p:cNvSpPr/>
          <p:nvPr/>
        </p:nvSpPr>
        <p:spPr>
          <a:xfrm>
            <a:off x="1479930" y="3741857"/>
            <a:ext cx="4532230" cy="623247"/>
          </a:xfrm>
          <a:prstGeom prst="roundRect">
            <a:avLst>
              <a:gd name="adj" fmla="val 784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2CB2932D-D399-49FE-B2B6-B71185BD842D}"/>
              </a:ext>
            </a:extLst>
          </p:cNvPr>
          <p:cNvSpPr/>
          <p:nvPr/>
        </p:nvSpPr>
        <p:spPr>
          <a:xfrm>
            <a:off x="6732240" y="5661248"/>
            <a:ext cx="2304257" cy="864096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BB1E6C76-7E19-48D8-A764-FBE94F0844DA}"/>
              </a:ext>
            </a:extLst>
          </p:cNvPr>
          <p:cNvCxnSpPr>
            <a:cxnSpLocks/>
            <a:stCxn id="19" idx="3"/>
            <a:endCxn id="8" idx="1"/>
          </p:cNvCxnSpPr>
          <p:nvPr/>
        </p:nvCxnSpPr>
        <p:spPr>
          <a:xfrm flipV="1">
            <a:off x="6012160" y="2978610"/>
            <a:ext cx="720080" cy="1074871"/>
          </a:xfrm>
          <a:prstGeom prst="bentConnector3">
            <a:avLst>
              <a:gd name="adj1" fmla="val 50000"/>
            </a:avLst>
          </a:prstGeom>
          <a:ln w="92075">
            <a:gradFill>
              <a:gsLst>
                <a:gs pos="0">
                  <a:srgbClr val="FF0000"/>
                </a:gs>
                <a:gs pos="100000">
                  <a:srgbClr val="77F3FA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050463B-EC70-44FA-AEEE-F504EE989A8A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7884369" y="5156815"/>
            <a:ext cx="0" cy="504433"/>
          </a:xfrm>
          <a:prstGeom prst="line">
            <a:avLst/>
          </a:prstGeom>
          <a:ln w="88900" cap="flat">
            <a:solidFill>
              <a:srgbClr val="77F3F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CD90700-5344-463A-843D-F9DEF1D9BC44}"/>
              </a:ext>
            </a:extLst>
          </p:cNvPr>
          <p:cNvSpPr txBox="1"/>
          <p:nvPr/>
        </p:nvSpPr>
        <p:spPr>
          <a:xfrm>
            <a:off x="6810573" y="5740514"/>
            <a:ext cx="214759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영화에 대한 스토리 등록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삭제 가능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664F75CD-797B-49A6-B36E-DC3A7B0A011A}"/>
              </a:ext>
            </a:extLst>
          </p:cNvPr>
          <p:cNvSpPr/>
          <p:nvPr/>
        </p:nvSpPr>
        <p:spPr>
          <a:xfrm>
            <a:off x="1479930" y="6021288"/>
            <a:ext cx="4532230" cy="504056"/>
          </a:xfrm>
          <a:prstGeom prst="roundRect">
            <a:avLst>
              <a:gd name="adj" fmla="val 784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5925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4">
            <a:extLst>
              <a:ext uri="{FF2B5EF4-FFF2-40B4-BE49-F238E27FC236}">
                <a16:creationId xmlns:a16="http://schemas.microsoft.com/office/drawing/2014/main" id="{DEA05832-78D6-4F25-A9D7-DEF28848E3AB}"/>
              </a:ext>
            </a:extLst>
          </p:cNvPr>
          <p:cNvGrpSpPr/>
          <p:nvPr/>
        </p:nvGrpSpPr>
        <p:grpSpPr>
          <a:xfrm>
            <a:off x="241657" y="2247970"/>
            <a:ext cx="5887230" cy="4421390"/>
            <a:chOff x="241657" y="2247970"/>
            <a:chExt cx="5887230" cy="4421390"/>
          </a:xfrm>
        </p:grpSpPr>
        <p:grpSp>
          <p:nvGrpSpPr>
            <p:cNvPr id="4" name="그룹 10">
              <a:extLst>
                <a:ext uri="{FF2B5EF4-FFF2-40B4-BE49-F238E27FC236}">
                  <a16:creationId xmlns:a16="http://schemas.microsoft.com/office/drawing/2014/main" id="{7C4CFF80-1475-4B73-9B95-E019DF9704B9}"/>
                </a:ext>
              </a:extLst>
            </p:cNvPr>
            <p:cNvGrpSpPr/>
            <p:nvPr/>
          </p:nvGrpSpPr>
          <p:grpSpPr>
            <a:xfrm>
              <a:off x="241657" y="2247970"/>
              <a:ext cx="5887230" cy="4421390"/>
              <a:chOff x="241657" y="2247970"/>
              <a:chExt cx="5887230" cy="442139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E9644B72-D52D-41F4-8882-E8F0FD7594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1657" y="2247970"/>
                <a:ext cx="5887230" cy="4421390"/>
              </a:xfrm>
              <a:prstGeom prst="roundRect">
                <a:avLst>
                  <a:gd name="adj" fmla="val 434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71695667-5838-47D4-867F-68A358AFB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47664" y="3661799"/>
                <a:ext cx="3929362" cy="559289"/>
              </a:xfrm>
              <a:prstGeom prst="rect">
                <a:avLst/>
              </a:prstGeom>
            </p:spPr>
          </p:pic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E4DA8D8-020D-47A7-BCCF-839E9BF21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96421" y="4471256"/>
              <a:ext cx="4516329" cy="2005007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헨리 </a:t>
            </a:r>
            <a:r>
              <a:rPr lang="en-US" altLang="ko-KR" dirty="0"/>
              <a:t>(</a:t>
            </a:r>
            <a:r>
              <a:rPr lang="ko-KR" altLang="en-US" dirty="0"/>
              <a:t>서비스 구현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BC267A7-E88D-41A1-B856-1E372B406632}"/>
              </a:ext>
            </a:extLst>
          </p:cNvPr>
          <p:cNvSpPr/>
          <p:nvPr/>
        </p:nvSpPr>
        <p:spPr>
          <a:xfrm>
            <a:off x="6732240" y="3657006"/>
            <a:ext cx="2304257" cy="684757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3846EBD-FD95-4499-8362-8AF802443CA7}"/>
              </a:ext>
            </a:extLst>
          </p:cNvPr>
          <p:cNvCxnSpPr>
            <a:cxnSpLocks/>
          </p:cNvCxnSpPr>
          <p:nvPr/>
        </p:nvCxnSpPr>
        <p:spPr>
          <a:xfrm>
            <a:off x="6010026" y="6259470"/>
            <a:ext cx="722214" cy="0"/>
          </a:xfrm>
          <a:prstGeom prst="line">
            <a:avLst/>
          </a:prstGeom>
          <a:ln w="127000" cap="flat">
            <a:gradFill flip="none" rotWithShape="1">
              <a:gsLst>
                <a:gs pos="0">
                  <a:srgbClr val="FF0000"/>
                </a:gs>
                <a:gs pos="100000">
                  <a:srgbClr val="77F3FA"/>
                </a:gs>
              </a:gsLst>
              <a:lin ang="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0DA06D7-8757-4CF7-B39D-D24E5F3EE97E}"/>
              </a:ext>
            </a:extLst>
          </p:cNvPr>
          <p:cNvSpPr txBox="1"/>
          <p:nvPr/>
        </p:nvSpPr>
        <p:spPr>
          <a:xfrm>
            <a:off x="6816898" y="3692526"/>
            <a:ext cx="21475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수정 버튼 클릭 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스토리 내용 수정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645B005-4813-4322-B831-A39FE3CD237D}"/>
              </a:ext>
            </a:extLst>
          </p:cNvPr>
          <p:cNvSpPr/>
          <p:nvPr/>
        </p:nvSpPr>
        <p:spPr>
          <a:xfrm>
            <a:off x="1477796" y="3666575"/>
            <a:ext cx="4532230" cy="623247"/>
          </a:xfrm>
          <a:prstGeom prst="roundRect">
            <a:avLst>
              <a:gd name="adj" fmla="val 784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2CB2932D-D399-49FE-B2B6-B71185BD842D}"/>
              </a:ext>
            </a:extLst>
          </p:cNvPr>
          <p:cNvSpPr/>
          <p:nvPr/>
        </p:nvSpPr>
        <p:spPr>
          <a:xfrm>
            <a:off x="6732240" y="5912595"/>
            <a:ext cx="2304257" cy="684757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D90700-5344-463A-843D-F9DEF1D9BC44}"/>
              </a:ext>
            </a:extLst>
          </p:cNvPr>
          <p:cNvSpPr txBox="1"/>
          <p:nvPr/>
        </p:nvSpPr>
        <p:spPr>
          <a:xfrm>
            <a:off x="6816898" y="6006531"/>
            <a:ext cx="21475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삭제버튼 클릭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스토리 내용 삭제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A542E4C-8307-4F46-B498-44C1B09081D2}"/>
              </a:ext>
            </a:extLst>
          </p:cNvPr>
          <p:cNvSpPr/>
          <p:nvPr/>
        </p:nvSpPr>
        <p:spPr>
          <a:xfrm>
            <a:off x="5429447" y="3786205"/>
            <a:ext cx="438697" cy="362875"/>
          </a:xfrm>
          <a:prstGeom prst="roundRect">
            <a:avLst>
              <a:gd name="adj" fmla="val 784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11897BF-20A9-455D-B123-3F3193E2B88D}"/>
              </a:ext>
            </a:extLst>
          </p:cNvPr>
          <p:cNvCxnSpPr>
            <a:cxnSpLocks/>
          </p:cNvCxnSpPr>
          <p:nvPr/>
        </p:nvCxnSpPr>
        <p:spPr>
          <a:xfrm flipV="1">
            <a:off x="5652120" y="3212976"/>
            <a:ext cx="0" cy="57323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2D69EFB-C80F-4742-8414-A551F38B6883}"/>
              </a:ext>
            </a:extLst>
          </p:cNvPr>
          <p:cNvSpPr/>
          <p:nvPr/>
        </p:nvSpPr>
        <p:spPr>
          <a:xfrm>
            <a:off x="3817981" y="6259820"/>
            <a:ext cx="393979" cy="216444"/>
          </a:xfrm>
          <a:prstGeom prst="roundRect">
            <a:avLst>
              <a:gd name="adj" fmla="val 784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3A8081BB-41A0-48CA-8D68-631B96E0C922}"/>
              </a:ext>
            </a:extLst>
          </p:cNvPr>
          <p:cNvSpPr/>
          <p:nvPr/>
        </p:nvSpPr>
        <p:spPr>
          <a:xfrm>
            <a:off x="1477796" y="5768857"/>
            <a:ext cx="4532230" cy="756487"/>
          </a:xfrm>
          <a:prstGeom prst="roundRect">
            <a:avLst>
              <a:gd name="adj" fmla="val 784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DCB18B22-91E4-4E26-9D95-B7AEC3F477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8366" y="2637359"/>
            <a:ext cx="1945508" cy="573230"/>
          </a:xfrm>
          <a:prstGeom prst="roundRect">
            <a:avLst>
              <a:gd name="adj" fmla="val 16667"/>
            </a:avLst>
          </a:prstGeom>
          <a:ln>
            <a:solidFill>
              <a:srgbClr val="FF0000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514BAA4-88CE-435A-BA2C-29C70D8699F0}"/>
              </a:ext>
            </a:extLst>
          </p:cNvPr>
          <p:cNvCxnSpPr>
            <a:cxnSpLocks/>
          </p:cNvCxnSpPr>
          <p:nvPr/>
        </p:nvCxnSpPr>
        <p:spPr>
          <a:xfrm flipV="1">
            <a:off x="4014970" y="5523375"/>
            <a:ext cx="0" cy="736095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3CA8AD16-E11A-4299-829C-B6F42623C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1649" y="4957568"/>
            <a:ext cx="1945508" cy="565807"/>
          </a:xfrm>
          <a:prstGeom prst="roundRect">
            <a:avLst>
              <a:gd name="adj" fmla="val 16667"/>
            </a:avLst>
          </a:prstGeom>
          <a:ln>
            <a:solidFill>
              <a:srgbClr val="FF0000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50F943BE-E89C-4C5F-997C-CDAFFBC359A8}"/>
              </a:ext>
            </a:extLst>
          </p:cNvPr>
          <p:cNvCxnSpPr>
            <a:cxnSpLocks/>
          </p:cNvCxnSpPr>
          <p:nvPr/>
        </p:nvCxnSpPr>
        <p:spPr>
          <a:xfrm>
            <a:off x="6010026" y="4005064"/>
            <a:ext cx="722214" cy="0"/>
          </a:xfrm>
          <a:prstGeom prst="line">
            <a:avLst/>
          </a:prstGeom>
          <a:ln w="127000" cap="flat">
            <a:gradFill flip="none" rotWithShape="1">
              <a:gsLst>
                <a:gs pos="0">
                  <a:srgbClr val="FF0000"/>
                </a:gs>
                <a:gs pos="100000">
                  <a:srgbClr val="77F3FA"/>
                </a:gs>
              </a:gsLst>
              <a:lin ang="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865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사이트의 공통 사항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대부분의 서비스 페이지에서 공통이되는</a:t>
            </a:r>
            <a:endParaRPr lang="en-US" altLang="ko-KR" dirty="0" smtClean="0"/>
          </a:p>
          <a:p>
            <a:r>
              <a:rPr lang="ko-KR" altLang="en-US" dirty="0" smtClean="0"/>
              <a:t>메인 검색의 경우 </a:t>
            </a:r>
            <a:r>
              <a:rPr lang="en-US" altLang="ko-KR" dirty="0" smtClean="0"/>
              <a:t>naver </a:t>
            </a:r>
            <a:r>
              <a:rPr lang="ko-KR" altLang="en-US" dirty="0" smtClean="0"/>
              <a:t>검색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로 구현되었습니다</a:t>
            </a:r>
            <a:endParaRPr lang="en-US" altLang="ko-KR" dirty="0" smtClean="0"/>
          </a:p>
          <a:p>
            <a:r>
              <a:rPr lang="ko-KR" altLang="en-US" dirty="0" smtClean="0"/>
              <a:t>검색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중</a:t>
            </a:r>
            <a:endParaRPr lang="en-US" altLang="ko-KR" dirty="0" smtClean="0"/>
          </a:p>
          <a:p>
            <a:r>
              <a:rPr lang="ko-KR" altLang="en-US" dirty="0" smtClean="0"/>
              <a:t>빨간색 테두리 부분이 모두 구현 되었습니다</a:t>
            </a:r>
            <a:endParaRPr lang="ko-KR" altLang="en-US" dirty="0"/>
          </a:p>
        </p:txBody>
      </p:sp>
      <p:pic>
        <p:nvPicPr>
          <p:cNvPr id="4" name="그림 3" descr="naver search ap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80" y="3500438"/>
            <a:ext cx="5715040" cy="319972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헨리 </a:t>
            </a:r>
            <a:r>
              <a:rPr lang="en-US" altLang="ko-KR" dirty="0"/>
              <a:t>(</a:t>
            </a:r>
            <a:r>
              <a:rPr lang="ko-KR" altLang="en-US" dirty="0"/>
              <a:t>서비스 구현 범위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BC267A7-E88D-41A1-B856-1E372B406632}"/>
              </a:ext>
            </a:extLst>
          </p:cNvPr>
          <p:cNvSpPr/>
          <p:nvPr/>
        </p:nvSpPr>
        <p:spPr>
          <a:xfrm>
            <a:off x="6732240" y="2335483"/>
            <a:ext cx="2304257" cy="517453"/>
          </a:xfrm>
          <a:prstGeom prst="roundRect">
            <a:avLst>
              <a:gd name="adj" fmla="val 7848"/>
            </a:avLst>
          </a:prstGeom>
          <a:solidFill>
            <a:srgbClr val="77F3FA">
              <a:alpha val="8000"/>
            </a:srgbClr>
          </a:solidFill>
          <a:ln>
            <a:solidFill>
              <a:srgbClr val="77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DA06D7-8757-4CF7-B39D-D24E5F3EE97E}"/>
              </a:ext>
            </a:extLst>
          </p:cNvPr>
          <p:cNvSpPr txBox="1"/>
          <p:nvPr/>
        </p:nvSpPr>
        <p:spPr>
          <a:xfrm>
            <a:off x="6810573" y="2400862"/>
            <a:ext cx="21475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결과화면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CE3CA3-501C-493B-A278-4C1FF8332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5" y="2247969"/>
            <a:ext cx="5958209" cy="4421389"/>
          </a:xfrm>
          <a:prstGeom prst="roundRect">
            <a:avLst>
              <a:gd name="adj" fmla="val 3282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BB1947B-BCFC-4F1F-90C1-94FCF396B9F2}"/>
              </a:ext>
            </a:extLst>
          </p:cNvPr>
          <p:cNvSpPr/>
          <p:nvPr/>
        </p:nvSpPr>
        <p:spPr>
          <a:xfrm>
            <a:off x="1477796" y="3666575"/>
            <a:ext cx="4532230" cy="623247"/>
          </a:xfrm>
          <a:prstGeom prst="roundRect">
            <a:avLst>
              <a:gd name="adj" fmla="val 784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E2CDBB8-FB65-430A-AA0D-65D6A8811698}"/>
              </a:ext>
            </a:extLst>
          </p:cNvPr>
          <p:cNvSpPr/>
          <p:nvPr/>
        </p:nvSpPr>
        <p:spPr>
          <a:xfrm>
            <a:off x="1477796" y="5768857"/>
            <a:ext cx="4532230" cy="756487"/>
          </a:xfrm>
          <a:prstGeom prst="roundRect">
            <a:avLst>
              <a:gd name="adj" fmla="val 784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F3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81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 descr="new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44" y="357166"/>
            <a:ext cx="4198403" cy="250033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 descr="news_da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38" y="214290"/>
            <a:ext cx="4257743" cy="250033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 descr="ot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562" y="3000372"/>
            <a:ext cx="4444138" cy="14287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 descr="img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844" y="3143248"/>
            <a:ext cx="4143404" cy="32861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 descr="img_detail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86380" y="4286256"/>
            <a:ext cx="3423299" cy="228601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회원 </a:t>
            </a:r>
            <a:r>
              <a:rPr lang="en-US" altLang="ko-KR" dirty="0" smtClean="0"/>
              <a:t>(</a:t>
            </a:r>
            <a:r>
              <a:rPr lang="ko-KR" altLang="en-US" dirty="0" smtClean="0"/>
              <a:t>가입</a:t>
            </a:r>
            <a:r>
              <a:rPr lang="en-US" altLang="ko-KR" dirty="0" smtClean="0"/>
              <a:t>/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/</a:t>
            </a:r>
            <a:r>
              <a:rPr lang="ko-KR" altLang="en-US" dirty="0" smtClean="0"/>
              <a:t>탈퇴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내용 개체 틀 3" descr="logi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44" y="1857364"/>
            <a:ext cx="2243956" cy="14425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그림 4" descr="ter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20" y="3286124"/>
            <a:ext cx="1857388" cy="22744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그림 6" descr="joi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4546" y="1928802"/>
            <a:ext cx="2786244" cy="38576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그림 7" descr="login_ok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96" y="5929330"/>
            <a:ext cx="3410426" cy="5620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 descr="member_inf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3504" y="1785926"/>
            <a:ext cx="3648639" cy="26483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 descr="member_info_updat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2066" y="4000504"/>
            <a:ext cx="3791508" cy="27140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흐름">
  <a:themeElements>
    <a:clrScheme name="흐름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흐름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흐름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267</TotalTime>
  <Words>1844</Words>
  <Application>Microsoft Office PowerPoint</Application>
  <PresentationFormat>화면 슬라이드 쇼(4:3)</PresentationFormat>
  <Paragraphs>416</Paragraphs>
  <Slides>70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81" baseType="lpstr">
      <vt:lpstr>HY신명조</vt:lpstr>
      <vt:lpstr>HY중고딕</vt:lpstr>
      <vt:lpstr>mn-ea</vt:lpstr>
      <vt:lpstr>맑은 고딕</vt:lpstr>
      <vt:lpstr>Arial</vt:lpstr>
      <vt:lpstr>Calibri</vt:lpstr>
      <vt:lpstr>Consolas</vt:lpstr>
      <vt:lpstr>Constantia</vt:lpstr>
      <vt:lpstr>Wingdings</vt:lpstr>
      <vt:lpstr>Wingdings 2</vt:lpstr>
      <vt:lpstr>흐름</vt:lpstr>
      <vt:lpstr>1팀 1차 프로젝트 발표</vt:lpstr>
      <vt:lpstr>팀원구성</vt:lpstr>
      <vt:lpstr>프로젝트 주제</vt:lpstr>
      <vt:lpstr>DB 모델링</vt:lpstr>
      <vt:lpstr>적용 기술표</vt:lpstr>
      <vt:lpstr>적용 API</vt:lpstr>
      <vt:lpstr>사이트의 공통 사항</vt:lpstr>
      <vt:lpstr>PowerPoint 프레젠테이션</vt:lpstr>
      <vt:lpstr>회원 (가입/로그인/수정/탈퇴)</vt:lpstr>
      <vt:lpstr>PowerPoint 프레젠테이션</vt:lpstr>
      <vt:lpstr>팀원별 서비스 구현 범위</vt:lpstr>
      <vt:lpstr>이승준 (서비스 구현 범위)</vt:lpstr>
      <vt:lpstr>강민규 (서비스 구현 범위)</vt:lpstr>
      <vt:lpstr>오늘의 증시(Google Finance)</vt:lpstr>
      <vt:lpstr>오늘의 증시(Google Finance)</vt:lpstr>
      <vt:lpstr>오늘의 증시(Google Finance)</vt:lpstr>
      <vt:lpstr>배당 수익률(Crawling) </vt:lpstr>
      <vt:lpstr>재무제표 조회(API) </vt:lpstr>
      <vt:lpstr>재무제표 조회(API) </vt:lpstr>
      <vt:lpstr>재무제표 조회(API) </vt:lpstr>
      <vt:lpstr>주식 게시판(CRUD)</vt:lpstr>
      <vt:lpstr>수익 노하우 공유 게시판</vt:lpstr>
      <vt:lpstr>수익 노하우 공유 게시판</vt:lpstr>
      <vt:lpstr>진우람 (서비스 구현 범위)</vt:lpstr>
      <vt:lpstr>번역기</vt:lpstr>
      <vt:lpstr>번역기</vt:lpstr>
      <vt:lpstr>애완동물카페 설계도</vt:lpstr>
      <vt:lpstr>애완 동물 카페</vt:lpstr>
      <vt:lpstr>글쓰기(Create),게시글 개수(Count)</vt:lpstr>
      <vt:lpstr>내용(Read), 댓글(CRUD) </vt:lpstr>
      <vt:lpstr>수정(Update)</vt:lpstr>
      <vt:lpstr>삭제(delete)</vt:lpstr>
      <vt:lpstr>회원관리</vt:lpstr>
      <vt:lpstr>검색&amp;페이징</vt:lpstr>
      <vt:lpstr>검색&amp;페이징</vt:lpstr>
      <vt:lpstr>네비게이션</vt:lpstr>
      <vt:lpstr>ID 세션 여부, 닉네임 세션 여부에 따른 화면 변화</vt:lpstr>
      <vt:lpstr>관리자 모드 권한</vt:lpstr>
      <vt:lpstr>애완동물카페(요약)</vt:lpstr>
      <vt:lpstr>정지원 (서비스 구현 범위)</vt:lpstr>
      <vt:lpstr>레시피 데이터 크롤링</vt:lpstr>
      <vt:lpstr>메인 화면(리스트)(1)</vt:lpstr>
      <vt:lpstr>메인 화면(리스트)(2)</vt:lpstr>
      <vt:lpstr>레시피 작성 화면</vt:lpstr>
      <vt:lpstr>레시피 수정 화면</vt:lpstr>
      <vt:lpstr>레시피 컨텐츠 화면(1)</vt:lpstr>
      <vt:lpstr>레시피 컨텐츠 화면(2)-내용/댓글 폼</vt:lpstr>
      <vt:lpstr>댓글 CRUD/좋아요 수/ 조회수</vt:lpstr>
      <vt:lpstr>박용순 (서비스 구현 범위)</vt:lpstr>
      <vt:lpstr>1. 견적 작성하기</vt:lpstr>
      <vt:lpstr>2. 견적 리스트 게시판</vt:lpstr>
      <vt:lpstr>3. BeautifulSoup 웹크롤링</vt:lpstr>
      <vt:lpstr>4. 견적 상세보기</vt:lpstr>
      <vt:lpstr>5. 견적 상세보기 댓글</vt:lpstr>
      <vt:lpstr>6. 견적 수정</vt:lpstr>
      <vt:lpstr>김희수 (서비스 구현 범위)</vt:lpstr>
      <vt:lpstr>김희수 (서비스 구현 범위)</vt:lpstr>
      <vt:lpstr>김희수 (서비스 구현 범위)</vt:lpstr>
      <vt:lpstr>김희수 (서비스 구현 범위)</vt:lpstr>
      <vt:lpstr>김희수 (서비스 구현 범위)</vt:lpstr>
      <vt:lpstr>김희수 (서비스 구현 범위)</vt:lpstr>
      <vt:lpstr>헨리 (서비스 구현 범위)</vt:lpstr>
      <vt:lpstr>헨리 (서비스 구현 범위)</vt:lpstr>
      <vt:lpstr>헨리 (서비스 구현 범위)</vt:lpstr>
      <vt:lpstr>헨리 (서비스 구현 범위)</vt:lpstr>
      <vt:lpstr>헨리 (서비스 구현 범위)</vt:lpstr>
      <vt:lpstr>헨리 (서비스 구현 범위)</vt:lpstr>
      <vt:lpstr>헨리 (서비스 구현 범위)</vt:lpstr>
      <vt:lpstr>헨리 (서비스 구현 범위)</vt:lpstr>
      <vt:lpstr>헨리 (서비스 구현 범위)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1팀 1차 프로젝트 발표</dc:title>
  <dc:creator>jcs66</dc:creator>
  <cp:lastModifiedBy>JIWON</cp:lastModifiedBy>
  <cp:revision>82</cp:revision>
  <dcterms:created xsi:type="dcterms:W3CDTF">2021-01-15T00:24:04Z</dcterms:created>
  <dcterms:modified xsi:type="dcterms:W3CDTF">2021-08-13T07:16:51Z</dcterms:modified>
</cp:coreProperties>
</file>